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9" r:id="rId3"/>
    <p:sldId id="257" r:id="rId4"/>
    <p:sldId id="280" r:id="rId5"/>
    <p:sldId id="259" r:id="rId6"/>
    <p:sldId id="276" r:id="rId7"/>
    <p:sldId id="278" r:id="rId8"/>
    <p:sldId id="262" r:id="rId9"/>
    <p:sldId id="264" r:id="rId10"/>
    <p:sldId id="266" r:id="rId11"/>
    <p:sldId id="267" r:id="rId12"/>
    <p:sldId id="263" r:id="rId13"/>
    <p:sldId id="260" r:id="rId14"/>
    <p:sldId id="268" r:id="rId15"/>
    <p:sldId id="261" r:id="rId16"/>
    <p:sldId id="275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6D4A35"/>
    <a:srgbClr val="EFC495"/>
    <a:srgbClr val="8C5F44"/>
    <a:srgbClr val="FFE0C1"/>
    <a:srgbClr val="FFCC99"/>
    <a:srgbClr val="96613A"/>
    <a:srgbClr val="FF9933"/>
    <a:srgbClr val="9F8AB8"/>
    <a:srgbClr val="6B238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7" d="100"/>
          <a:sy n="37" d="100"/>
        </p:scale>
        <p:origin x="-2316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EA92-F242-4114-B3FE-F6DF6741FD8F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79C47-EB5A-40A2-9E58-BBB1512868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373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79C47-EB5A-40A2-9E58-BBB15128683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269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344816" cy="3168352"/>
          </a:xfrm>
        </p:spPr>
        <p:txBody>
          <a:bodyPr>
            <a:normAutofit/>
          </a:bodyPr>
          <a:lstStyle>
            <a:lvl1pPr>
              <a:defRPr sz="6000"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7056784" cy="1368152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6613A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нутый угол 6"/>
          <p:cNvSpPr/>
          <p:nvPr userDrawn="1"/>
        </p:nvSpPr>
        <p:spPr>
          <a:xfrm>
            <a:off x="395536" y="332656"/>
            <a:ext cx="8352928" cy="6063679"/>
          </a:xfrm>
          <a:prstGeom prst="foldedCorner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32247"/>
            <a:ext cx="8352928" cy="526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-18864" y="6396335"/>
            <a:ext cx="392392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kern="12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istral" pitchFamily="66" charset="0"/>
                <a:ea typeface="+mn-ea"/>
                <a:cs typeface="+mn-cs"/>
              </a:rPr>
              <a:t>М.Н.Бурмистрова – Е.В.Акчурина</a:t>
            </a:r>
            <a:endParaRPr lang="ru-RU" sz="2400" b="1" kern="1200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istral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Courier New" pitchFamily="49" charset="0"/>
          <a:ea typeface="+mj-ea"/>
          <a:cs typeface="Courier New" pitchFamily="49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q"/>
        <a:defRPr sz="3200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q"/>
        <a:defRPr sz="2800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400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000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000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8136904" cy="352839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проекта: «Учёная гусеница» для активизации читательского интереса</a:t>
            </a:r>
            <a:endParaRPr lang="ru-RU" sz="4800" dirty="0"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351617"/>
            <a:ext cx="4356484" cy="1525655"/>
          </a:xfrm>
        </p:spPr>
        <p:txBody>
          <a:bodyPr>
            <a:noAutofit/>
          </a:bodyPr>
          <a:lstStyle/>
          <a:p>
            <a:r>
              <a:rPr lang="ru-RU" sz="18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презентации: Иринина Елена Петровна,</a:t>
            </a:r>
          </a:p>
          <a:p>
            <a:r>
              <a:rPr lang="ru-RU" sz="18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 </a:t>
            </a:r>
          </a:p>
          <a:p>
            <a:r>
              <a:rPr lang="ru-RU" sz="18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СОШ с. Екатериновка </a:t>
            </a:r>
          </a:p>
          <a:p>
            <a:r>
              <a:rPr lang="ru-RU" sz="1800" dirty="0" err="1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м.р</a:t>
            </a:r>
            <a:r>
              <a:rPr lang="ru-RU" sz="18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Приволжский</a:t>
            </a:r>
            <a:endParaRPr lang="ru-RU" sz="1800" dirty="0"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728700"/>
            <a:ext cx="2520280" cy="52641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728701"/>
            <a:ext cx="2520280" cy="528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92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836712"/>
            <a:ext cx="2726442" cy="52641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836711"/>
            <a:ext cx="2664296" cy="52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478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716124"/>
            <a:ext cx="2654434" cy="52641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3" y="716124"/>
            <a:ext cx="2664295" cy="537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07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603144"/>
            <a:ext cx="2582426" cy="502412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5933" y="363118"/>
            <a:ext cx="2566387" cy="52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4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980728"/>
            <a:ext cx="2582426" cy="52641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8146" y="908719"/>
            <a:ext cx="2474174" cy="53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41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На 1 этапе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•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Желтый -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стихотворение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i="1" dirty="0">
                <a:solidFill>
                  <a:srgbClr val="00CC00"/>
                </a:solidFill>
              </a:rPr>
              <a:t>•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Зелёный - сказка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•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Красный - рассказ</a:t>
            </a:r>
          </a:p>
          <a:p>
            <a:r>
              <a:rPr lang="ru-RU" b="1" i="1" dirty="0">
                <a:solidFill>
                  <a:srgbClr val="00B0F0"/>
                </a:solidFill>
              </a:rPr>
              <a:t>•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Голубой - басня</a:t>
            </a:r>
          </a:p>
          <a:p>
            <a:r>
              <a:rPr lang="ru-RU" b="1" i="1" dirty="0">
                <a:solidFill>
                  <a:srgbClr val="FF3399"/>
                </a:solidFill>
              </a:rPr>
              <a:t>•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Розовый – сборник произведений разных жанров</a:t>
            </a:r>
          </a:p>
        </p:txBody>
      </p:sp>
    </p:spTree>
    <p:extLst>
      <p:ext uri="{BB962C8B-B14F-4D97-AF65-F5344CB8AC3E}">
        <p14:creationId xmlns:p14="http://schemas.microsoft.com/office/powerpoint/2010/main" xmlns="" val="796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1" y="548680"/>
            <a:ext cx="5760640" cy="5721311"/>
          </a:xfrm>
        </p:spPr>
      </p:pic>
    </p:spTree>
    <p:extLst>
      <p:ext uri="{BB962C8B-B14F-4D97-AF65-F5344CB8AC3E}">
        <p14:creationId xmlns:p14="http://schemas.microsoft.com/office/powerpoint/2010/main" xmlns="" val="40695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342" y="1340768"/>
            <a:ext cx="8352928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2 этапе: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Подведение итогов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4186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728700"/>
            <a:ext cx="2592288" cy="52641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750047"/>
            <a:ext cx="2613458" cy="51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41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36904" cy="511256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9394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Роль книги в развитии ребенка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Дает толчок фантазии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Способствует увеличению словарного запаса и развитию речи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Читая, ребенок познает логику развития событий, учится понимать причинно-следственные отношения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Чтение дает основы для формирования нравственности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08912" cy="3024336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Лучший способ воспитания – собственный пример</a:t>
            </a:r>
            <a:endParaRPr lang="ru-RU" sz="5400" i="1" dirty="0"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2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71677"/>
            <a:ext cx="8352928" cy="2500331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</a:rPr>
              <a:t>Регулярное чтение вслух детям необходимо для гармоничного развития личности</a:t>
            </a:r>
            <a:endParaRPr lang="ru-RU" sz="4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30372"/>
            <a:ext cx="8352928" cy="5264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Очень важно правильно подбирать книги в соответствии с возрастом и интересами ребёнка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57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«Ученая гусеница»</a:t>
            </a:r>
            <a:endParaRPr lang="ru-RU" dirty="0"/>
          </a:p>
        </p:txBody>
      </p:sp>
      <p:pic>
        <p:nvPicPr>
          <p:cNvPr id="1026" name="Picture 2" descr="C:\Users\Администратор\Desktop\УЧЕНАЯ ГУСЕНИЦА Чапаевск\фото ученая гусеница\IMG_20180115_113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1124745"/>
            <a:ext cx="6120680" cy="5145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8462744" cy="45719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1 этапе</a:t>
            </a:r>
            <a:endParaRPr lang="ru-RU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28868"/>
            <a:ext cx="8391306" cy="292895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Дети вырезают разноцветные круги 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5943"/>
            <a:ext cx="3600400" cy="60006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1553" y="332656"/>
            <a:ext cx="3602373" cy="600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99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717553"/>
            <a:ext cx="2448272" cy="52641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6062" y="717553"/>
            <a:ext cx="3119202" cy="51986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641110"/>
            <a:ext cx="2664296" cy="53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25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138</Words>
  <Application>Microsoft Office PowerPoint</Application>
  <PresentationFormat>Экран (4:3)</PresentationFormat>
  <Paragraphs>28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Внедрение проекта: «Учёная гусеница» для активизации читательского интереса</vt:lpstr>
      <vt:lpstr>Роль книги в развитии ребенка</vt:lpstr>
      <vt:lpstr>Лучший способ воспитания – собственный пример</vt:lpstr>
      <vt:lpstr>Слайд 4</vt:lpstr>
      <vt:lpstr>Слайд 5</vt:lpstr>
      <vt:lpstr>Проект «Ученая гусеница»</vt:lpstr>
      <vt:lpstr>На 1 этапе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На 1 этапе</vt:lpstr>
      <vt:lpstr>Слайд 16</vt:lpstr>
      <vt:lpstr>На 2 этапе: 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MASHEENA</cp:lastModifiedBy>
  <cp:revision>40</cp:revision>
  <dcterms:created xsi:type="dcterms:W3CDTF">2014-08-14T12:42:04Z</dcterms:created>
  <dcterms:modified xsi:type="dcterms:W3CDTF">2018-03-28T16:38:54Z</dcterms:modified>
</cp:coreProperties>
</file>