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18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5.xml.rels" ContentType="application/vnd.openxmlformats-package.relationships+xml"/>
  <Override PartName="/ppt/notesSlides/notesSlide15.xml" ContentType="application/vnd.openxmlformats-officedocument.presentationml.notesSlide+xml"/>
  <Override PartName="/ppt/notesSlides/notesSlide9.xml" ContentType="application/vnd.openxmlformats-officedocument.presentationml.notesSlide+xml"/>
  <Override PartName="/ppt/_rels/presentation.xml.rels" ContentType="application/vnd.openxmlformats-package.relationships+xml"/>
  <Override PartName="/ppt/media/image7.jpeg" ContentType="image/jpeg"/>
  <Override PartName="/ppt/media/image20.jpeg" ContentType="image/jpeg"/>
  <Override PartName="/ppt/media/image9.jpeg" ContentType="image/jpeg"/>
  <Override PartName="/ppt/media/image21.png" ContentType="image/png"/>
  <Override PartName="/ppt/media/image11.jpeg" ContentType="image/jpeg"/>
  <Override PartName="/ppt/media/image22.jpeg" ContentType="image/jpeg"/>
  <Override PartName="/ppt/media/image24.jpeg" ContentType="image/jpeg"/>
  <Override PartName="/ppt/media/image13.jpeg" ContentType="image/jpeg"/>
  <Override PartName="/ppt/media/image26.jpeg" ContentType="image/jpeg"/>
  <Override PartName="/ppt/media/image15.jpeg" ContentType="image/jpeg"/>
  <Override PartName="/ppt/media/image4.jpeg" ContentType="image/jpeg"/>
  <Override PartName="/ppt/media/image3.png" ContentType="image/png"/>
  <Override PartName="/ppt/media/image17.jpeg" ContentType="image/jpeg"/>
  <Override PartName="/ppt/media/image28.jpeg" ContentType="image/jpeg"/>
  <Override PartName="/ppt/media/image5.png" ContentType="image/png"/>
  <Override PartName="/ppt/media/image19.jpeg" ContentType="image/jpeg"/>
  <Override PartName="/ppt/media/image8.jpeg" ContentType="image/jpeg"/>
  <Override PartName="/ppt/media/image10.jpeg" ContentType="image/jpeg"/>
  <Override PartName="/ppt/media/image12.jpeg" ContentType="image/jpeg"/>
  <Override PartName="/ppt/media/image23.jpeg" ContentType="image/jpeg"/>
  <Override PartName="/ppt/media/image1.jpeg" ContentType="image/jpeg"/>
  <Override PartName="/ppt/media/image25.jpeg" ContentType="image/jpeg"/>
  <Override PartName="/ppt/media/image14.jpeg" ContentType="image/jpeg"/>
  <Override PartName="/ppt/media/image2.png" ContentType="image/png"/>
  <Override PartName="/ppt/media/image16.jpeg" ContentType="image/jpeg"/>
  <Override PartName="/ppt/media/image27.jpeg" ContentType="image/jpeg"/>
  <Override PartName="/ppt/media/image29.jpeg" ContentType="image/jpeg"/>
  <Override PartName="/ppt/media/image18.jpeg" ContentType="image/jpeg"/>
  <Override PartName="/ppt/media/image6.png" ContentType="image/png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1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6.xml.rels" ContentType="application/vnd.openxmlformats-package.relationships+xml"/>
  <Override PartName="/ppt/slides/_rels/slide11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bIns="0" lIns="0" rIns="0" tIns="0" wrap="none"/>
          <a:p>
            <a:r>
              <a:rPr lang="ru-RU"/>
              <a:t>Для правки формата примечаний щелкните мышью</a:t>
            </a:r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r>
              <a:rPr lang="ru-RU"/>
              <a:t>&lt;заголовок&gt;</a:t>
            </a:r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ru-RU"/>
              <a:t>&lt;дата/время&gt;</a:t>
            </a:r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ru-RU"/>
              <a:t>&lt;нижний колонтитул&gt;</a:t>
            </a:r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4FE9F329-7B80-4858-93B0-5F066AA50E19}" type="slidenum">
              <a:rPr lang="ru-RU"/>
              <a:t>&lt;номер&gt;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14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</p:spPr>
        <p:txBody>
          <a:bodyPr anchor="b"/>
          <a:p>
            <a:pPr algn="r">
              <a:lnSpc>
                <a:spcPct val="100000"/>
              </a:lnSpc>
            </a:pPr>
            <a:fld id="{D761D655-5D66-4D75-B086-DD2EE1D6450E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14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</p:spPr>
        <p:txBody>
          <a:bodyPr anchor="b"/>
          <a:p>
            <a:pPr algn="r">
              <a:lnSpc>
                <a:spcPct val="100000"/>
              </a:lnSpc>
            </a:pPr>
            <a:fld id="{1ABCAEF3-DB11-41C0-BC4B-96A0508FF499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14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</p:spPr>
        <p:txBody>
          <a:bodyPr anchor="b"/>
          <a:p>
            <a:pPr algn="r">
              <a:lnSpc>
                <a:spcPct val="100000"/>
              </a:lnSpc>
            </a:pPr>
            <a:fld id="{59B21773-B12D-4C73-BC71-9E28B38C0387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4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71984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4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9772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0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9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71984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97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9772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0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rgbClr val="bfbfbf"/>
            </a:solidFill>
            <a:round/>
          </a:ln>
        </p:spPr>
      </p:sp>
      <p:sp>
        <p:nvSpPr>
          <p:cNvPr id="1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rgbClr val="d9d9d9"/>
            </a:solidFill>
            <a:round/>
          </a:ln>
        </p:spPr>
      </p:sp>
      <p:sp>
        <p:nvSpPr>
          <p:cNvPr id="2" name="CustomShape 3"/>
          <p:cNvSpPr/>
          <p:nvPr/>
        </p:nvSpPr>
        <p:spPr>
          <a:xfrm>
            <a:off x="9181440" y="-8640"/>
            <a:ext cx="3007080" cy="6866280"/>
          </a:xfrm>
          <a:prstGeom prst="rect">
            <a:avLst/>
          </a:prstGeom>
          <a:solidFill>
            <a:srgbClr val="5b9bd5"/>
          </a:solidFill>
          <a:ln w="12600">
            <a:noFill/>
          </a:ln>
        </p:spPr>
      </p:sp>
      <p:sp>
        <p:nvSpPr>
          <p:cNvPr id="3" name="CustomShape 4"/>
          <p:cNvSpPr/>
          <p:nvPr/>
        </p:nvSpPr>
        <p:spPr>
          <a:xfrm>
            <a:off x="9603360" y="-8640"/>
            <a:ext cx="2588040" cy="6866280"/>
          </a:xfrm>
          <a:prstGeom prst="rect">
            <a:avLst/>
          </a:prstGeom>
          <a:solidFill>
            <a:srgbClr val="5b9bd5"/>
          </a:solidFill>
          <a:ln w="12600">
            <a:noFill/>
          </a:ln>
        </p:spPr>
      </p:sp>
      <p:sp>
        <p:nvSpPr>
          <p:cNvPr id="4" name="CustomShape 5"/>
          <p:cNvSpPr/>
          <p:nvPr/>
        </p:nvSpPr>
        <p:spPr>
          <a:xfrm>
            <a:off x="8932320" y="3048120"/>
            <a:ext cx="3259440" cy="3809520"/>
          </a:xfrm>
          <a:prstGeom prst="triangle">
            <a:avLst>
              <a:gd fmla="val 100000" name="adj"/>
            </a:avLst>
          </a:prstGeom>
          <a:solidFill>
            <a:srgbClr val="ed7d31"/>
          </a:solidFill>
          <a:ln w="12600">
            <a:noFill/>
          </a:ln>
        </p:spPr>
      </p:sp>
      <p:sp>
        <p:nvSpPr>
          <p:cNvPr id="5" name="CustomShape 6"/>
          <p:cNvSpPr/>
          <p:nvPr/>
        </p:nvSpPr>
        <p:spPr>
          <a:xfrm>
            <a:off x="9334440" y="-8640"/>
            <a:ext cx="2854080" cy="6866280"/>
          </a:xfrm>
          <a:prstGeom prst="rect">
            <a:avLst/>
          </a:prstGeom>
          <a:solidFill>
            <a:srgbClr val="c55a11"/>
          </a:solidFill>
          <a:ln w="12600">
            <a:noFill/>
          </a:ln>
        </p:spPr>
      </p:sp>
      <p:sp>
        <p:nvSpPr>
          <p:cNvPr id="6" name="CustomShape 7"/>
          <p:cNvSpPr/>
          <p:nvPr/>
        </p:nvSpPr>
        <p:spPr>
          <a:xfrm>
            <a:off x="10898640" y="-8640"/>
            <a:ext cx="1289880" cy="6866280"/>
          </a:xfrm>
          <a:prstGeom prst="rect">
            <a:avLst/>
          </a:prstGeom>
          <a:solidFill>
            <a:srgbClr val="9dc3e6"/>
          </a:solidFill>
          <a:ln w="12600">
            <a:noFill/>
          </a:ln>
        </p:spPr>
      </p:sp>
      <p:sp>
        <p:nvSpPr>
          <p:cNvPr id="7" name="CustomShape 8"/>
          <p:cNvSpPr/>
          <p:nvPr/>
        </p:nvSpPr>
        <p:spPr>
          <a:xfrm>
            <a:off x="10938960" y="-8640"/>
            <a:ext cx="1249560" cy="6866280"/>
          </a:xfrm>
          <a:prstGeom prst="rect">
            <a:avLst/>
          </a:prstGeom>
          <a:solidFill>
            <a:srgbClr val="5b9bd5"/>
          </a:solidFill>
          <a:ln w="12600">
            <a:noFill/>
          </a:ln>
        </p:spPr>
      </p:sp>
      <p:sp>
        <p:nvSpPr>
          <p:cNvPr id="8" name="CustomShape 9"/>
          <p:cNvSpPr/>
          <p:nvPr/>
        </p:nvSpPr>
        <p:spPr>
          <a:xfrm>
            <a:off x="10371600" y="3589920"/>
            <a:ext cx="1816920" cy="3267720"/>
          </a:xfrm>
          <a:prstGeom prst="triangle">
            <a:avLst>
              <a:gd fmla="val 100000" name="adj"/>
            </a:avLst>
          </a:prstGeom>
          <a:solidFill>
            <a:srgbClr val="5b9bd5"/>
          </a:solidFill>
          <a:ln w="12600">
            <a:noFill/>
          </a:ln>
        </p:spPr>
      </p:sp>
      <p:sp>
        <p:nvSpPr>
          <p:cNvPr id="9" name="CustomShape 10"/>
          <p:cNvSpPr/>
          <p:nvPr/>
        </p:nvSpPr>
        <p:spPr>
          <a:xfrm>
            <a:off x="0" y="4013280"/>
            <a:ext cx="448200" cy="2844360"/>
          </a:xfrm>
          <a:prstGeom prst="triangle">
            <a:avLst>
              <a:gd fmla="val 0" name="adj"/>
            </a:avLst>
          </a:prstGeom>
          <a:solidFill>
            <a:srgbClr val="5b9bd5"/>
          </a:solidFill>
          <a:ln w="12600">
            <a:noFill/>
          </a:ln>
        </p:spPr>
      </p:sp>
      <p:sp>
        <p:nvSpPr>
          <p:cNvPr id="10" name="PlaceHolder 1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3600">
                <a:solidFill>
                  <a:srgbClr val="5b9bd5"/>
                </a:solidFill>
                <a:latin typeface="Trebuchet MS"/>
              </a:rPr>
              <a:t>Для правки текста заголовка щелкните мышьюОбразец заголовка</a:t>
            </a:r>
            <a:endParaRPr/>
          </a:p>
        </p:txBody>
      </p:sp>
      <p:sp>
        <p:nvSpPr>
          <p:cNvPr id="11" name="PlaceHolder 1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/>
          <a:p>
            <a:pPr>
              <a:buSzPct val="25000"/>
              <a:buFont typeface="StarSymbol"/>
              <a:buChar char=""/>
            </a:pPr>
            <a:r>
              <a:rPr lang="ru-RU">
                <a:solidFill>
                  <a:srgbClr val="404040"/>
                </a:solidFill>
                <a:latin typeface="Trebuchet MS"/>
              </a:rPr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>
                <a:solidFill>
                  <a:srgbClr val="404040"/>
                </a:solidFill>
                <a:latin typeface="Trebuchet MS"/>
              </a:rPr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>
                <a:solidFill>
                  <a:srgbClr val="404040"/>
                </a:solidFill>
                <a:latin typeface="Trebuchet MS"/>
              </a:rPr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>
                <a:solidFill>
                  <a:srgbClr val="404040"/>
                </a:solidFill>
                <a:latin typeface="Trebuchet MS"/>
              </a:rPr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>
                <a:solidFill>
                  <a:srgbClr val="404040"/>
                </a:solidFill>
                <a:latin typeface="Trebuchet MS"/>
              </a:rPr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>
                <a:solidFill>
                  <a:srgbClr val="404040"/>
                </a:solidFill>
                <a:latin typeface="Trebuchet MS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>
                <a:solidFill>
                  <a:srgbClr val="404040"/>
                </a:solidFill>
                <a:latin typeface="Trebuchet MS"/>
              </a:rPr>
              <a:t>Седьмой уровень структурыОбразец текста</a:t>
            </a:r>
            <a:endParaRPr/>
          </a:p>
          <a:p>
            <a:pPr lvl="1"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 sz="1600">
                <a:solidFill>
                  <a:srgbClr val="404040"/>
                </a:solidFill>
                <a:latin typeface="Trebuchet MS"/>
              </a:rPr>
              <a:t>Второй уровень</a:t>
            </a:r>
            <a:endParaRPr/>
          </a:p>
          <a:p>
            <a:pPr lvl="2"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 sz="1400">
                <a:solidFill>
                  <a:srgbClr val="404040"/>
                </a:solidFill>
                <a:latin typeface="Trebuchet MS"/>
              </a:rPr>
              <a:t>Третий уровень</a:t>
            </a:r>
            <a:endParaRPr/>
          </a:p>
          <a:p>
            <a:pPr lvl="3"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 sz="1200">
                <a:solidFill>
                  <a:srgbClr val="404040"/>
                </a:solidFill>
                <a:latin typeface="Trebuchet MS"/>
              </a:rPr>
              <a:t>Четвертый уровень</a:t>
            </a:r>
            <a:endParaRPr/>
          </a:p>
          <a:p>
            <a:pPr lvl="4"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 sz="1200">
                <a:solidFill>
                  <a:srgbClr val="404040"/>
                </a:solidFill>
                <a:latin typeface="Trebuchet MS"/>
              </a:rPr>
              <a:t>Пятый уровень</a:t>
            </a:r>
            <a:endParaRPr/>
          </a:p>
        </p:txBody>
      </p:sp>
      <p:sp>
        <p:nvSpPr>
          <p:cNvPr id="12" name="PlaceHolder 13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lang="ru-RU" sz="900">
                <a:solidFill>
                  <a:srgbClr val="8b8b8b"/>
                </a:solidFill>
                <a:latin typeface="Trebuchet MS"/>
              </a:rPr>
              <a:t>17.9.17</a:t>
            </a:r>
            <a:endParaRPr/>
          </a:p>
        </p:txBody>
      </p:sp>
      <p:sp>
        <p:nvSpPr>
          <p:cNvPr id="13" name="PlaceHolder 14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4" name="PlaceHolder 15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41CB2A3-769A-4CBF-B966-1581F85F65E9}" type="slidenum">
              <a:rPr lang="ru-RU" sz="900">
                <a:solidFill>
                  <a:srgbClr val="5b9bd5"/>
                </a:solidFill>
                <a:latin typeface="Trebuchet MS"/>
              </a:rPr>
              <a:t>&lt;номер&gt;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rgbClr val="bfbfbf"/>
            </a:solidFill>
            <a:round/>
          </a:ln>
        </p:spPr>
      </p:sp>
      <p:sp>
        <p:nvSpPr>
          <p:cNvPr id="50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rgbClr val="d9d9d9"/>
            </a:solidFill>
            <a:round/>
          </a:ln>
        </p:spPr>
      </p:sp>
      <p:sp>
        <p:nvSpPr>
          <p:cNvPr id="51" name="CustomShape 3"/>
          <p:cNvSpPr/>
          <p:nvPr/>
        </p:nvSpPr>
        <p:spPr>
          <a:xfrm>
            <a:off x="9181440" y="-8640"/>
            <a:ext cx="3007080" cy="6866280"/>
          </a:xfrm>
          <a:prstGeom prst="rect">
            <a:avLst/>
          </a:prstGeom>
          <a:solidFill>
            <a:srgbClr val="5b9bd5"/>
          </a:solidFill>
          <a:ln w="12600">
            <a:noFill/>
          </a:ln>
        </p:spPr>
      </p:sp>
      <p:sp>
        <p:nvSpPr>
          <p:cNvPr id="52" name="CustomShape 4"/>
          <p:cNvSpPr/>
          <p:nvPr/>
        </p:nvSpPr>
        <p:spPr>
          <a:xfrm>
            <a:off x="9603360" y="-8640"/>
            <a:ext cx="2588040" cy="6866280"/>
          </a:xfrm>
          <a:prstGeom prst="rect">
            <a:avLst/>
          </a:prstGeom>
          <a:solidFill>
            <a:srgbClr val="5b9bd5"/>
          </a:solidFill>
          <a:ln w="12600">
            <a:noFill/>
          </a:ln>
        </p:spPr>
      </p:sp>
      <p:sp>
        <p:nvSpPr>
          <p:cNvPr id="53" name="CustomShape 5"/>
          <p:cNvSpPr/>
          <p:nvPr/>
        </p:nvSpPr>
        <p:spPr>
          <a:xfrm>
            <a:off x="8932320" y="3048120"/>
            <a:ext cx="3259440" cy="3809520"/>
          </a:xfrm>
          <a:prstGeom prst="triangle">
            <a:avLst>
              <a:gd fmla="val 100000" name="adj"/>
            </a:avLst>
          </a:prstGeom>
          <a:solidFill>
            <a:srgbClr val="ed7d31"/>
          </a:solidFill>
          <a:ln w="12600">
            <a:noFill/>
          </a:ln>
        </p:spPr>
      </p:sp>
      <p:sp>
        <p:nvSpPr>
          <p:cNvPr id="54" name="CustomShape 6"/>
          <p:cNvSpPr/>
          <p:nvPr/>
        </p:nvSpPr>
        <p:spPr>
          <a:xfrm>
            <a:off x="9334440" y="-8640"/>
            <a:ext cx="2854080" cy="6866280"/>
          </a:xfrm>
          <a:prstGeom prst="rect">
            <a:avLst/>
          </a:prstGeom>
          <a:solidFill>
            <a:srgbClr val="c55a11"/>
          </a:solidFill>
          <a:ln w="12600">
            <a:noFill/>
          </a:ln>
        </p:spPr>
      </p:sp>
      <p:sp>
        <p:nvSpPr>
          <p:cNvPr id="55" name="CustomShape 7"/>
          <p:cNvSpPr/>
          <p:nvPr/>
        </p:nvSpPr>
        <p:spPr>
          <a:xfrm>
            <a:off x="10898640" y="-8640"/>
            <a:ext cx="1289880" cy="6866280"/>
          </a:xfrm>
          <a:prstGeom prst="rect">
            <a:avLst/>
          </a:prstGeom>
          <a:solidFill>
            <a:srgbClr val="9dc3e6"/>
          </a:solidFill>
          <a:ln w="12600">
            <a:noFill/>
          </a:ln>
        </p:spPr>
      </p:sp>
      <p:sp>
        <p:nvSpPr>
          <p:cNvPr id="56" name="CustomShape 8"/>
          <p:cNvSpPr/>
          <p:nvPr/>
        </p:nvSpPr>
        <p:spPr>
          <a:xfrm>
            <a:off x="10938960" y="-8640"/>
            <a:ext cx="1249560" cy="6866280"/>
          </a:xfrm>
          <a:prstGeom prst="rect">
            <a:avLst/>
          </a:prstGeom>
          <a:solidFill>
            <a:srgbClr val="5b9bd5"/>
          </a:solidFill>
          <a:ln w="12600">
            <a:noFill/>
          </a:ln>
        </p:spPr>
      </p:sp>
      <p:sp>
        <p:nvSpPr>
          <p:cNvPr id="57" name="CustomShape 9"/>
          <p:cNvSpPr/>
          <p:nvPr/>
        </p:nvSpPr>
        <p:spPr>
          <a:xfrm>
            <a:off x="10371600" y="3589920"/>
            <a:ext cx="1816920" cy="3267720"/>
          </a:xfrm>
          <a:prstGeom prst="triangle">
            <a:avLst>
              <a:gd fmla="val 100000" name="adj"/>
            </a:avLst>
          </a:prstGeom>
          <a:solidFill>
            <a:srgbClr val="5b9bd5"/>
          </a:solidFill>
          <a:ln w="12600">
            <a:noFill/>
          </a:ln>
        </p:spPr>
      </p:sp>
      <p:sp>
        <p:nvSpPr>
          <p:cNvPr id="58" name="CustomShape 10"/>
          <p:cNvSpPr/>
          <p:nvPr/>
        </p:nvSpPr>
        <p:spPr>
          <a:xfrm>
            <a:off x="0" y="4013280"/>
            <a:ext cx="448200" cy="2844360"/>
          </a:xfrm>
          <a:prstGeom prst="triangle">
            <a:avLst>
              <a:gd fmla="val 0" name="adj"/>
            </a:avLst>
          </a:prstGeom>
          <a:solidFill>
            <a:srgbClr val="5b9bd5"/>
          </a:solidFill>
          <a:ln w="12600">
            <a:noFill/>
          </a:ln>
        </p:spPr>
      </p:sp>
      <p:sp>
        <p:nvSpPr>
          <p:cNvPr id="59" name="PlaceHolder 11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lang="ru-RU" sz="900">
                <a:solidFill>
                  <a:srgbClr val="8b8b8b"/>
                </a:solidFill>
                <a:latin typeface="Trebuchet MS"/>
              </a:rPr>
              <a:t>17.9.17</a:t>
            </a:r>
            <a:endParaRPr/>
          </a:p>
        </p:txBody>
      </p:sp>
      <p:sp>
        <p:nvSpPr>
          <p:cNvPr id="60" name="PlaceHolder 12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61" name="PlaceHolder 13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05C90E01-166A-4D22-8350-78988BB18CAE}" type="slidenum">
              <a:rPr lang="ru-RU" sz="900">
                <a:solidFill>
                  <a:srgbClr val="5b9bd5"/>
                </a:solidFill>
                <a:latin typeface="Trebuchet MS"/>
              </a:rPr>
              <a:t>&lt;номер&gt;</a:t>
            </a:fld>
            <a:endParaRPr/>
          </a:p>
        </p:txBody>
      </p:sp>
      <p:sp>
        <p:nvSpPr>
          <p:cNvPr id="62" name="PlaceHolder 1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63" name="PlaceHolder 1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descr="" id="104" name="Объект 3"/>
          <p:cNvPicPr/>
          <p:nvPr/>
        </p:nvPicPr>
        <p:blipFill>
          <a:blip r:embed="rId1"/>
          <a:stretch>
            <a:fillRect/>
          </a:stretch>
        </p:blipFill>
        <p:spPr>
          <a:xfrm>
            <a:off x="-141840" y="0"/>
            <a:ext cx="1233324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descr="" id="123" name="Объект 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867920" cy="3650760"/>
          </a:xfrm>
          <a:prstGeom prst="rect">
            <a:avLst/>
          </a:prstGeom>
          <a:ln>
            <a:noFill/>
          </a:ln>
        </p:spPr>
      </p:pic>
      <p:pic>
        <p:nvPicPr>
          <p:cNvPr descr="" id="124" name="Рисунок 10"/>
          <p:cNvPicPr/>
          <p:nvPr/>
        </p:nvPicPr>
        <p:blipFill>
          <a:blip r:embed="rId2"/>
          <a:stretch>
            <a:fillRect/>
          </a:stretch>
        </p:blipFill>
        <p:spPr>
          <a:xfrm>
            <a:off x="7297920" y="-14040"/>
            <a:ext cx="4893480" cy="3664800"/>
          </a:xfrm>
          <a:prstGeom prst="rect">
            <a:avLst/>
          </a:prstGeom>
          <a:ln>
            <a:noFill/>
          </a:ln>
        </p:spPr>
      </p:pic>
      <p:pic>
        <p:nvPicPr>
          <p:cNvPr descr="" id="125" name="Рисунок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219840" y="3313080"/>
            <a:ext cx="4957920" cy="3956400"/>
          </a:xfrm>
          <a:prstGeom prst="rect">
            <a:avLst/>
          </a:prstGeom>
          <a:ln>
            <a:noFill/>
          </a:ln>
        </p:spPr>
      </p:pic>
    </p:spTree>
  </p:cSld>
  <p:transition spd="slow">
    <p:push dir="d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1124280" y="1124280"/>
            <a:ext cx="9593280" cy="44773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b="1" i="1" lang="ru-RU" sz="3200">
                <a:solidFill>
                  <a:srgbClr val="ff0000"/>
                </a:solidFill>
                <a:latin typeface="Arial"/>
              </a:rPr>
              <a:t>Необычные материалы и оригинальные техники привлекают детей тем, что здесь не присутствует слово «Нельзя», можно рисовать, чем хочешь и как хочешь и даже можно придумать свою необычную технику. Дети ощущают незабываемые, положительные эмоции, а по эмоциям можно судить о настроении ребёнка, о том, что его радует, что его огорчает.</a:t>
            </a: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502200" y="591480"/>
            <a:ext cx="10985400" cy="54522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 sz="2000">
                <a:solidFill>
                  <a:srgbClr val="ff0066"/>
                </a:solidFill>
                <a:latin typeface="Arial"/>
              </a:rPr>
              <a:t>Проведение нод с использованием нетрадиционных техник: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 sz="2000">
                <a:solidFill>
                  <a:srgbClr val="ff0066"/>
                </a:solidFill>
                <a:latin typeface="Arial"/>
              </a:rPr>
              <a:t>• </a:t>
            </a:r>
            <a:r>
              <a:rPr lang="ru-RU" sz="2000">
                <a:solidFill>
                  <a:srgbClr val="ff0066"/>
                </a:solidFill>
                <a:latin typeface="Arial"/>
              </a:rPr>
              <a:t>Способствует снятию детских страхов;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 sz="2000">
                <a:solidFill>
                  <a:srgbClr val="ff0066"/>
                </a:solidFill>
                <a:latin typeface="Arial"/>
              </a:rPr>
              <a:t>• </a:t>
            </a:r>
            <a:r>
              <a:rPr lang="ru-RU" sz="2000">
                <a:solidFill>
                  <a:srgbClr val="ff0066"/>
                </a:solidFill>
                <a:latin typeface="Arial"/>
              </a:rPr>
              <a:t>Развивает уверенность в своих силах;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 sz="2000">
                <a:solidFill>
                  <a:srgbClr val="ff0066"/>
                </a:solidFill>
                <a:latin typeface="Arial"/>
              </a:rPr>
              <a:t>• </a:t>
            </a:r>
            <a:r>
              <a:rPr lang="ru-RU" sz="2000">
                <a:solidFill>
                  <a:srgbClr val="ff0066"/>
                </a:solidFill>
                <a:latin typeface="Arial"/>
              </a:rPr>
              <a:t>Развивает пространственное мышление;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 sz="2000">
                <a:solidFill>
                  <a:srgbClr val="ff0066"/>
                </a:solidFill>
                <a:latin typeface="Arial"/>
              </a:rPr>
              <a:t>• </a:t>
            </a:r>
            <a:r>
              <a:rPr lang="ru-RU" sz="2000">
                <a:solidFill>
                  <a:srgbClr val="ff0066"/>
                </a:solidFill>
                <a:latin typeface="Arial"/>
              </a:rPr>
              <a:t>Учит детей свободно выражать свой замысел;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 sz="2000">
                <a:solidFill>
                  <a:srgbClr val="ff0066"/>
                </a:solidFill>
                <a:latin typeface="Arial"/>
              </a:rPr>
              <a:t>• </a:t>
            </a:r>
            <a:r>
              <a:rPr lang="ru-RU" sz="2000">
                <a:solidFill>
                  <a:srgbClr val="ff0066"/>
                </a:solidFill>
                <a:latin typeface="Arial"/>
              </a:rPr>
              <a:t>Побуждает детей к творческим поискам и решениям;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 sz="2000">
                <a:solidFill>
                  <a:srgbClr val="ff0066"/>
                </a:solidFill>
                <a:latin typeface="Arial"/>
              </a:rPr>
              <a:t>• </a:t>
            </a:r>
            <a:r>
              <a:rPr lang="ru-RU" sz="2000">
                <a:solidFill>
                  <a:srgbClr val="ff0066"/>
                </a:solidFill>
                <a:latin typeface="Arial"/>
              </a:rPr>
              <a:t>Учит детей работать с разнообразным материалом;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 sz="2000">
                <a:solidFill>
                  <a:srgbClr val="ff0066"/>
                </a:solidFill>
                <a:latin typeface="Arial"/>
              </a:rPr>
              <a:t>• </a:t>
            </a:r>
            <a:r>
              <a:rPr lang="ru-RU" sz="2000">
                <a:solidFill>
                  <a:srgbClr val="ff0066"/>
                </a:solidFill>
                <a:latin typeface="Arial"/>
              </a:rPr>
              <a:t>Развивает чувство композиции, ритма, колорита, цветовосприятия, чувство фактурности и объёмности;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 sz="2000">
                <a:solidFill>
                  <a:srgbClr val="ff0066"/>
                </a:solidFill>
                <a:latin typeface="Arial"/>
              </a:rPr>
              <a:t>• </a:t>
            </a:r>
            <a:r>
              <a:rPr lang="ru-RU" sz="2000">
                <a:solidFill>
                  <a:srgbClr val="ff0066"/>
                </a:solidFill>
                <a:latin typeface="Arial"/>
              </a:rPr>
              <a:t>Развивает мелкую моторику рук;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 sz="2000">
                <a:solidFill>
                  <a:srgbClr val="ff0066"/>
                </a:solidFill>
                <a:latin typeface="Arial"/>
              </a:rPr>
              <a:t>• </a:t>
            </a:r>
            <a:r>
              <a:rPr lang="ru-RU" sz="2000">
                <a:solidFill>
                  <a:srgbClr val="ff0066"/>
                </a:solidFill>
                <a:latin typeface="Arial"/>
              </a:rPr>
              <a:t>Развивает творческие способности, воображение и полёт фантазии.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 sz="2000">
                <a:solidFill>
                  <a:srgbClr val="ff0066"/>
                </a:solidFill>
                <a:latin typeface="Arial"/>
              </a:rPr>
              <a:t>• </a:t>
            </a:r>
            <a:r>
              <a:rPr lang="ru-RU" sz="2000">
                <a:solidFill>
                  <a:srgbClr val="ff0066"/>
                </a:solidFill>
                <a:latin typeface="Arial"/>
              </a:rPr>
              <a:t>Во время работы дети получают эстетическое удовольствие.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8" name="Рисунок 1"/>
          <p:cNvPicPr/>
          <p:nvPr/>
        </p:nvPicPr>
        <p:blipFill>
          <a:blip r:embed="rId1"/>
          <a:stretch>
            <a:fillRect/>
          </a:stretch>
        </p:blipFill>
        <p:spPr>
          <a:xfrm>
            <a:off x="216720" y="156240"/>
            <a:ext cx="3597120" cy="6544800"/>
          </a:xfrm>
          <a:prstGeom prst="rect">
            <a:avLst/>
          </a:prstGeom>
          <a:ln>
            <a:noFill/>
          </a:ln>
        </p:spPr>
      </p:pic>
      <p:pic>
        <p:nvPicPr>
          <p:cNvPr descr="" id="129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7555680" y="156240"/>
            <a:ext cx="4635720" cy="6544800"/>
          </a:xfrm>
          <a:prstGeom prst="rect">
            <a:avLst/>
          </a:prstGeom>
          <a:ln>
            <a:noFill/>
          </a:ln>
        </p:spPr>
      </p:pic>
      <p:pic>
        <p:nvPicPr>
          <p:cNvPr descr="" id="130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3934440" y="156240"/>
            <a:ext cx="3501000" cy="644868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360720" y="582120"/>
            <a:ext cx="6091200" cy="60627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i="1" lang="ru-RU" sz="2800">
                <a:solidFill>
                  <a:srgbClr val="ffff00"/>
                </a:solidFill>
                <a:latin typeface="Arial"/>
              </a:rPr>
              <a:t>Существует много техник нетрадиционного рисования, их необычность состоит в том, что они позволяют детям быстро достичь желаемого результата. Например, какому ребёнку будет неинтересно рисовать пальчиками, делать рисунок собственной ладошкой, ставить на бумаге кляксы и получать забавный рисунок. Ребёнок любит быстро достигать результата в своей работе.</a:t>
            </a:r>
            <a:endParaRPr/>
          </a:p>
        </p:txBody>
      </p:sp>
      <p:pic>
        <p:nvPicPr>
          <p:cNvPr descr="" id="132" name="Рисунок 2"/>
          <p:cNvPicPr/>
          <p:nvPr/>
        </p:nvPicPr>
        <p:blipFill>
          <a:blip r:embed="rId1"/>
          <a:stretch>
            <a:fillRect/>
          </a:stretch>
        </p:blipFill>
        <p:spPr>
          <a:xfrm>
            <a:off x="6636240" y="190080"/>
            <a:ext cx="5434560" cy="6477840"/>
          </a:xfrm>
          <a:prstGeom prst="rect">
            <a:avLst/>
          </a:prstGeom>
          <a:ln w="190440">
            <a:solidFill>
              <a:srgbClr val="c8c6bd"/>
            </a:solidFill>
            <a:round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3" name="Рисунок 2"/>
          <p:cNvPicPr/>
          <p:nvPr/>
        </p:nvPicPr>
        <p:blipFill>
          <a:blip r:embed="rId1"/>
          <a:stretch>
            <a:fillRect/>
          </a:stretch>
        </p:blipFill>
        <p:spPr>
          <a:xfrm>
            <a:off x="408960" y="306720"/>
            <a:ext cx="5221440" cy="6304320"/>
          </a:xfrm>
          <a:prstGeom prst="rect">
            <a:avLst/>
          </a:prstGeom>
          <a:ln>
            <a:noFill/>
          </a:ln>
        </p:spPr>
      </p:pic>
      <p:pic>
        <p:nvPicPr>
          <p:cNvPr descr="" id="134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6411960" y="204480"/>
            <a:ext cx="5143320" cy="650880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792000" y="434880"/>
            <a:ext cx="10270440" cy="52740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i="1" lang="ru-RU" sz="2000">
                <a:solidFill>
                  <a:srgbClr val="548235"/>
                </a:solidFill>
                <a:latin typeface="Arial"/>
              </a:rPr>
              <a:t>Каждая из этих техник – это маленькая игра. Их использование позволяет детям чувствовать себя раскованее, смелее, непосредственнее, развивает воображение, дает полную свободу для самовыражения.</a:t>
            </a:r>
            <a:endParaRPr/>
          </a:p>
          <a:p>
            <a:pPr>
              <a:lnSpc>
                <a:spcPct val="100000"/>
              </a:lnSpc>
            </a:pPr>
            <a:r>
              <a:rPr b="1" i="1" lang="ru-RU" sz="2000">
                <a:solidFill>
                  <a:srgbClr val="548235"/>
                </a:solidFill>
                <a:latin typeface="Arial"/>
              </a:rPr>
              <a:t>Таким образом, на основе проделанной работы я увидела, что у детей возрос интерес к нетрадиционным техникам рисования. Дети стали творчески всматриваться в окружающий мир, находить разные оттенки, приобрели опыт эстетического восприятия. Они создают новое, оригинальное, проявляют творчество, фантазию, реализуют свой замысел, и самостоятельно находят средства для воплощения. Шедевры живут, дышат, улыбаются, а главное, каждый рисунок кажется произведением искусств. Дети обрели уверенность в себе, робкие преодолевают боязнь чистого листа бумаги, начали чувствовать себя маленькими художниками.</a:t>
            </a:r>
            <a:endParaRPr/>
          </a:p>
          <a:p>
            <a:pPr>
              <a:lnSpc>
                <a:spcPct val="100000"/>
              </a:lnSpc>
            </a:pPr>
            <a:r>
              <a:rPr b="1" i="1" lang="ru-RU" sz="2000">
                <a:solidFill>
                  <a:srgbClr val="548235"/>
                </a:solidFill>
                <a:latin typeface="Arial"/>
              </a:rPr>
              <a:t>Нетрадиционные техники рисования раннее использовались разрозненно, как отдельные элементы НОД по изобразительной деятельности. На мой взгляд, их использование возможно и необходимо взять за основу для организации творческой деятельности воспитанников.</a:t>
            </a: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6" name="Рисунок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182920" cy="297144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descr="" id="137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7716240" y="0"/>
            <a:ext cx="4475520" cy="596736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descr="" id="138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2333160" y="3074040"/>
            <a:ext cx="5294520" cy="368136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9" name="Рисунок 1"/>
          <p:cNvPicPr/>
          <p:nvPr/>
        </p:nvPicPr>
        <p:blipFill>
          <a:blip r:embed="rId1"/>
          <a:stretch>
            <a:fillRect/>
          </a:stretch>
        </p:blipFill>
        <p:spPr>
          <a:xfrm>
            <a:off x="243720" y="479520"/>
            <a:ext cx="5837400" cy="5991840"/>
          </a:xfrm>
          <a:prstGeom prst="rect">
            <a:avLst/>
          </a:prstGeom>
          <a:ln w="190440">
            <a:solidFill>
              <a:srgbClr val="c8c6bd"/>
            </a:solidFill>
            <a:round/>
          </a:ln>
        </p:spPr>
      </p:pic>
      <p:pic>
        <p:nvPicPr>
          <p:cNvPr descr="" id="140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6190920" y="479520"/>
            <a:ext cx="5820840" cy="6021720"/>
          </a:xfrm>
          <a:prstGeom prst="rect">
            <a:avLst/>
          </a:prstGeom>
          <a:ln w="190440">
            <a:solidFill>
              <a:srgbClr val="c8c6bd"/>
            </a:solidFill>
            <a:round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1" name="Рисунок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389880" y="1334160"/>
            <a:ext cx="10927440" cy="50284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r">
              <a:lnSpc>
                <a:spcPct val="107000"/>
              </a:lnSpc>
            </a:pPr>
            <a:r>
              <a:rPr b="1" i="1" lang="ru-RU" sz="4400">
                <a:solidFill>
                  <a:srgbClr val="ffff00"/>
                </a:solidFill>
                <a:latin typeface="Times New Roman"/>
                <a:ea typeface="Times New Roman"/>
              </a:rPr>
              <a:t>Самарская область   Приволжский район</a:t>
            </a:r>
            <a:endParaRPr/>
          </a:p>
          <a:p>
            <a:pPr algn="r">
              <a:lnSpc>
                <a:spcPct val="107000"/>
              </a:lnSpc>
            </a:pPr>
            <a:r>
              <a:rPr b="1" i="1" lang="ru-RU" sz="4400">
                <a:solidFill>
                  <a:srgbClr val="ffff00"/>
                </a:solidFill>
                <a:latin typeface="Times New Roman"/>
                <a:ea typeface="Times New Roman"/>
              </a:rPr>
              <a:t>ГБОУ СОШ   с.Екатериновка   </a:t>
            </a:r>
            <a:endParaRPr/>
          </a:p>
          <a:p>
            <a:pPr algn="r">
              <a:lnSpc>
                <a:spcPct val="107000"/>
              </a:lnSpc>
            </a:pPr>
            <a:r>
              <a:rPr b="1" i="1" lang="ru-RU" sz="4400">
                <a:solidFill>
                  <a:srgbClr val="ffff00"/>
                </a:solidFill>
                <a:latin typeface="Times New Roman"/>
                <a:ea typeface="Times New Roman"/>
              </a:rPr>
              <a:t>Приволжский район    СП «Ручеёк»</a:t>
            </a:r>
            <a:endParaRPr/>
          </a:p>
          <a:p>
            <a:pPr algn="r">
              <a:lnSpc>
                <a:spcPct val="107000"/>
              </a:lnSpc>
            </a:pPr>
            <a:r>
              <a:rPr i="1" lang="ru-RU" sz="4400">
                <a:solidFill>
                  <a:srgbClr val="ffff00"/>
                </a:solidFill>
                <a:latin typeface="Times New Roman"/>
                <a:ea typeface="Times New Roman"/>
              </a:rPr>
              <a:t>   </a:t>
            </a:r>
            <a:r>
              <a:rPr i="1" lang="ru-RU" sz="4400">
                <a:solidFill>
                  <a:srgbClr val="ffff00"/>
                </a:solidFill>
                <a:latin typeface="Times New Roman"/>
                <a:ea typeface="Times New Roman"/>
              </a:rPr>
              <a:t>Подготовила: </a:t>
            </a:r>
            <a:endParaRPr/>
          </a:p>
          <a:p>
            <a:pPr algn="r">
              <a:lnSpc>
                <a:spcPct val="107000"/>
              </a:lnSpc>
            </a:pPr>
            <a:r>
              <a:rPr i="1" lang="ru-RU" sz="4400">
                <a:solidFill>
                  <a:srgbClr val="ffff00"/>
                </a:solidFill>
                <a:latin typeface="Times New Roman"/>
                <a:ea typeface="Times New Roman"/>
              </a:rPr>
              <a:t>                  </a:t>
            </a:r>
            <a:r>
              <a:rPr i="1" lang="ru-RU" sz="4400">
                <a:solidFill>
                  <a:srgbClr val="ffff00"/>
                </a:solidFill>
                <a:latin typeface="Times New Roman"/>
                <a:ea typeface="Times New Roman"/>
              </a:rPr>
              <a:t>Конышина Елена Викторовна,</a:t>
            </a:r>
            <a:endParaRPr/>
          </a:p>
          <a:p>
            <a:pPr algn="r">
              <a:lnSpc>
                <a:spcPct val="107000"/>
              </a:lnSpc>
            </a:pPr>
            <a:r>
              <a:rPr i="1" lang="ru-RU" sz="4400">
                <a:solidFill>
                  <a:srgbClr val="ffff00"/>
                </a:solidFill>
                <a:latin typeface="Times New Roman"/>
                <a:ea typeface="Times New Roman"/>
              </a:rPr>
              <a:t>                      </a:t>
            </a:r>
            <a:r>
              <a:rPr i="1" lang="ru-RU" sz="4400">
                <a:solidFill>
                  <a:srgbClr val="ffff00"/>
                </a:solidFill>
                <a:latin typeface="Times New Roman"/>
                <a:ea typeface="Times New Roman"/>
              </a:rPr>
              <a:t>воспитатель   1 категории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descr="" id="107" name="Объект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6745680" y="159840"/>
            <a:ext cx="4836600" cy="522108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109" name="TextShape 2"/>
          <p:cNvSpPr txBox="1"/>
          <p:nvPr/>
        </p:nvSpPr>
        <p:spPr>
          <a:xfrm>
            <a:off x="119880" y="0"/>
            <a:ext cx="5920920" cy="68576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i="1" lang="ru-RU" sz="3200">
                <a:solidFill>
                  <a:srgbClr val="ffff00"/>
                </a:solidFill>
                <a:latin typeface="Trebuchet MS"/>
              </a:rPr>
              <a:t>Рисование является одним из важнейших средств познания мира и развития эстетического восприятия, так как оно связано с самостоятельной, практической и творческой деятельностью ребенка. «Ум ребенка – на кончиках его пальцев». В. И. Сухомлинский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10" name="Рисунок 3"/>
          <p:cNvPicPr/>
          <p:nvPr/>
        </p:nvPicPr>
        <p:blipFill>
          <a:blip r:embed="rId1"/>
          <a:stretch>
            <a:fillRect/>
          </a:stretch>
        </p:blipFill>
        <p:spPr>
          <a:xfrm>
            <a:off x="6041160" y="159840"/>
            <a:ext cx="5828760" cy="6375600"/>
          </a:xfrm>
          <a:prstGeom prst="rect">
            <a:avLst/>
          </a:prstGeom>
          <a:ln w="190440">
            <a:solidFill>
              <a:srgbClr val="c8c6bd"/>
            </a:solidFill>
            <a:miter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677160" y="609480"/>
            <a:ext cx="9245880" cy="132048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9600">
                <a:solidFill>
                  <a:srgbClr val="5b9bd5"/>
                </a:solidFill>
                <a:latin typeface="Trebuchet MS"/>
              </a:rPr>
              <a:t> </a:t>
            </a:r>
            <a:r>
              <a:rPr lang="ru-RU" sz="9600">
                <a:solidFill>
                  <a:srgbClr val="5b9bd5"/>
                </a:solidFill>
                <a:latin typeface="Trebuchet MS"/>
              </a:rPr>
              <a:t>Актуальность.</a:t>
            </a:r>
            <a:endParaRPr/>
          </a:p>
        </p:txBody>
      </p:sp>
      <p:sp>
        <p:nvSpPr>
          <p:cNvPr id="112" name="TextShape 2"/>
          <p:cNvSpPr txBox="1"/>
          <p:nvPr/>
        </p:nvSpPr>
        <p:spPr>
          <a:xfrm>
            <a:off x="677160" y="2160720"/>
            <a:ext cx="11029680" cy="3880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i="1" lang="ru-RU" sz="2200">
                <a:solidFill>
                  <a:srgbClr val="2e75b6"/>
                </a:solidFill>
                <a:latin typeface="Corbel"/>
              </a:rPr>
              <a:t>Творчество – это обязательное условие всестороннего развития ребенка, оно делает его богаче, полнее, радостнее, пробуждает фантазию, учит мечтать, придумывать что-то новое и еще неизвестное. В процессе творчества ребенок развивается интеллектуально и эмоционально, определяет своё отношение к жизни, и своё место в ней, выражает себя и свои чувства, приобретает опыт взаимоотношений, совершенствует навыки работы с различными инструментами и материалами. Рисуя, ребенок формирует и развивает у себя определенные способности: зрительную оценку формы, ориентирование в пространстве, чувство цвета. </a:t>
            </a:r>
            <a:endParaRPr/>
          </a:p>
          <a:p>
            <a:pPr>
              <a:lnSpc>
                <a:spcPct val="100000"/>
              </a:lnSpc>
            </a:pPr>
            <a:r>
              <a:rPr i="1" lang="ru-RU" sz="2200">
                <a:solidFill>
                  <a:srgbClr val="2e75b6"/>
                </a:solidFill>
                <a:latin typeface="Corbel"/>
              </a:rPr>
              <a:t>Рисование для ребенка - радостный, вдохновенный труд, к которому не стоит принуждать, но нужно стимулировать и поддерживать ребенка, постепенно открывая перед ним новые возможности изобразительной деятельности. Таким  стимулом по праву может являться рисованием с использованием </a:t>
            </a:r>
            <a:r>
              <a:rPr i="1" lang="ru-RU" sz="2200" u="sng">
                <a:solidFill>
                  <a:srgbClr val="2e75b6"/>
                </a:solidFill>
                <a:latin typeface="Corbel"/>
              </a:rPr>
              <a:t>нестандартных техник рисования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ru-RU" sz="3200">
                <a:solidFill>
                  <a:srgbClr val="922222"/>
                </a:solidFill>
                <a:latin typeface="Calibri"/>
              </a:rPr>
              <a:t>Цель</a:t>
            </a:r>
            <a:r>
              <a:rPr b="1" lang="ru-RU" sz="2400">
                <a:solidFill>
                  <a:srgbClr val="572314"/>
                </a:solidFill>
                <a:latin typeface="Corbel"/>
              </a:rPr>
              <a:t>: развитие творческих способностей  дошкольников  на основе изучения и освоения нетрадиционных техник рисования  </a:t>
            </a:r>
            <a:r>
              <a:rPr lang="ru-RU" sz="2400">
                <a:solidFill>
                  <a:srgbClr val="572314"/>
                </a:solidFill>
                <a:latin typeface="Corbel"/>
              </a:rPr>
              <a:t> </a:t>
            </a:r>
            <a:r>
              <a:rPr lang="ru-RU" sz="3900">
                <a:solidFill>
                  <a:srgbClr val="572314"/>
                </a:solidFill>
                <a:latin typeface="Corbel"/>
              </a:rPr>
              <a:t>
</a:t>
            </a:r>
            <a:endParaRPr/>
          </a:p>
        </p:txBody>
      </p:sp>
      <p:sp>
        <p:nvSpPr>
          <p:cNvPr id="114" name="TextShape 2"/>
          <p:cNvSpPr txBox="1"/>
          <p:nvPr/>
        </p:nvSpPr>
        <p:spPr>
          <a:xfrm>
            <a:off x="677160" y="1618920"/>
            <a:ext cx="10864800" cy="48236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i="1" lang="ru-RU" sz="2000">
                <a:solidFill>
                  <a:srgbClr val="00b050"/>
                </a:solidFill>
                <a:latin typeface="Corbel"/>
              </a:rPr>
              <a:t>Задачи: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2"/>
              <a:buChar char=""/>
            </a:pPr>
            <a:r>
              <a:rPr i="1" lang="ru-RU" sz="2000">
                <a:solidFill>
                  <a:srgbClr val="00b050"/>
                </a:solidFill>
                <a:latin typeface="Corbel"/>
              </a:rPr>
              <a:t>знакомить детей с различными нетрадиционными техниками рисования;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2"/>
              <a:buChar char=""/>
            </a:pPr>
            <a:r>
              <a:rPr i="1" lang="ru-RU" sz="2000">
                <a:solidFill>
                  <a:srgbClr val="00b050"/>
                </a:solidFill>
                <a:latin typeface="Corbel"/>
              </a:rPr>
              <a:t>учить активно и творчески применять усвоенные способы в художественной деятельности;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2"/>
              <a:buChar char=""/>
            </a:pPr>
            <a:r>
              <a:rPr i="1" lang="ru-RU" sz="2000">
                <a:solidFill>
                  <a:srgbClr val="00b050"/>
                </a:solidFill>
                <a:latin typeface="Corbel"/>
              </a:rPr>
              <a:t>побуждать детей к созданию разнообразных и относительно неповторимых, оригинальных замыслов;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2"/>
              <a:buChar char=""/>
            </a:pPr>
            <a:r>
              <a:rPr i="1" lang="ru-RU" sz="2000">
                <a:solidFill>
                  <a:srgbClr val="00b050"/>
                </a:solidFill>
                <a:latin typeface="Corbel"/>
              </a:rPr>
              <a:t>развивать эстетическое восприятие, художественный вкус;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2"/>
              <a:buChar char=""/>
            </a:pPr>
            <a:r>
              <a:rPr i="1" lang="ru-RU" sz="2000">
                <a:solidFill>
                  <a:srgbClr val="00b050"/>
                </a:solidFill>
                <a:latin typeface="Corbel"/>
              </a:rPr>
              <a:t>развивать у детей навыки самоанализа, необходимые для оценки собственных работ;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2"/>
              <a:buChar char=""/>
            </a:pPr>
            <a:r>
              <a:rPr i="1" lang="ru-RU" sz="2000">
                <a:solidFill>
                  <a:srgbClr val="00b050"/>
                </a:solidFill>
                <a:latin typeface="Corbel"/>
              </a:rPr>
              <a:t>вызывать интерес к различным изобразительным материалам и желание действовать с ними;</a:t>
            </a:r>
            <a:endParaRPr/>
          </a:p>
          <a:p>
            <a:pPr>
              <a:lnSpc>
                <a:spcPct val="100000"/>
              </a:lnSpc>
              <a:buSzPct val="25000"/>
              <a:buFont charset="2" typeface="Wingdings 2"/>
              <a:buChar char=""/>
            </a:pPr>
            <a:r>
              <a:rPr i="1" lang="ru-RU" sz="2000">
                <a:solidFill>
                  <a:srgbClr val="00b050"/>
                </a:solidFill>
                <a:latin typeface="Corbel"/>
              </a:rPr>
              <a:t>содействовать знакомству родителей с нетрадиционными техниками рисования.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5" name="Рисунок 3"/>
          <p:cNvPicPr/>
          <p:nvPr/>
        </p:nvPicPr>
        <p:blipFill>
          <a:blip r:embed="rId1"/>
          <a:stretch>
            <a:fillRect/>
          </a:stretch>
        </p:blipFill>
        <p:spPr>
          <a:xfrm>
            <a:off x="6265800" y="569520"/>
            <a:ext cx="5261040" cy="6175440"/>
          </a:xfrm>
          <a:prstGeom prst="rect">
            <a:avLst/>
          </a:prstGeom>
          <a:ln w="190440">
            <a:solidFill>
              <a:srgbClr val="ffffff"/>
            </a:solidFill>
            <a:round/>
          </a:ln>
        </p:spPr>
      </p:pic>
      <p:pic>
        <p:nvPicPr>
          <p:cNvPr descr="" id="116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0" y="299880"/>
            <a:ext cx="4721400" cy="617544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494640" y="674640"/>
            <a:ext cx="11062440" cy="44794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  <a:buSzPct val="25000"/>
              <a:buFont charset="2" typeface="Wingdings 3"/>
              <a:buChar char=""/>
            </a:pPr>
            <a:r>
              <a:rPr lang="ru-RU" sz="3600">
                <a:solidFill>
                  <a:srgbClr val="00b0f0"/>
                </a:solidFill>
                <a:latin typeface="Arial"/>
              </a:rPr>
              <a:t>Моя работа заключается в использовании нетрадиционных техник в рисовании. Рисование нетрадиционными способами, увлекательная, завораживающая деятельность, которая удивляет и восхищает детей. Дети с самого раннего возраста пытаются отразить свои впечатления об окружающем мире в своем изобразительном творчестве.</a:t>
            </a:r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descr="" id="119" name="Объект 3"/>
          <p:cNvPicPr/>
          <p:nvPr/>
        </p:nvPicPr>
        <p:blipFill>
          <a:blip r:embed="rId1"/>
          <a:stretch>
            <a:fillRect/>
          </a:stretch>
        </p:blipFill>
        <p:spPr>
          <a:xfrm>
            <a:off x="166320" y="797040"/>
            <a:ext cx="3721680" cy="4553280"/>
          </a:xfrm>
          <a:prstGeom prst="rect">
            <a:avLst/>
          </a:prstGeom>
          <a:ln>
            <a:noFill/>
          </a:ln>
        </p:spPr>
      </p:pic>
      <p:pic>
        <p:nvPicPr>
          <p:cNvPr descr="" id="120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8251560" y="0"/>
            <a:ext cx="3790080" cy="4553280"/>
          </a:xfrm>
          <a:prstGeom prst="rect">
            <a:avLst/>
          </a:prstGeom>
          <a:ln>
            <a:noFill/>
          </a:ln>
        </p:spPr>
      </p:pic>
      <p:pic>
        <p:nvPicPr>
          <p:cNvPr descr="" id="121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4001040" y="2298600"/>
            <a:ext cx="4137840" cy="455328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