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body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 noProof="0"/>
              <a:t>Для правки формата примечаний щелкните мышью</a:t>
            </a:r>
            <a:endParaRPr noProof="0"/>
          </a:p>
        </p:txBody>
      </p:sp>
      <p:sp>
        <p:nvSpPr>
          <p:cNvPr id="7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1363" cy="534988"/>
          </a:xfrm>
          <a:prstGeom prst="rect">
            <a:avLst/>
          </a:prstGeom>
        </p:spPr>
        <p:txBody>
          <a:bodyPr wrap="none"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&lt;заголовок&gt;</a:t>
            </a:r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dt"/>
          </p:nvPr>
        </p:nvSpPr>
        <p:spPr>
          <a:xfrm>
            <a:off x="4278313" y="0"/>
            <a:ext cx="3281362" cy="534988"/>
          </a:xfrm>
          <a:prstGeom prst="rect">
            <a:avLst/>
          </a:prstGeom>
        </p:spPr>
        <p:txBody>
          <a:bodyPr wrap="none"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&lt;дата/время&gt;</a:t>
            </a:r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ftr"/>
          </p:nvPr>
        </p:nvSpPr>
        <p:spPr>
          <a:xfrm>
            <a:off x="0" y="10156825"/>
            <a:ext cx="3281363" cy="534988"/>
          </a:xfrm>
          <a:prstGeom prst="rect">
            <a:avLst/>
          </a:prstGeom>
        </p:spPr>
        <p:txBody>
          <a:bodyPr wrap="none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&lt;нижний колонтитул&gt;</a:t>
            </a:r>
            <a:endParaRPr/>
          </a:p>
        </p:txBody>
      </p:sp>
      <p:sp>
        <p:nvSpPr>
          <p:cNvPr id="76" name="PlaceHolder 5"/>
          <p:cNvSpPr>
            <a:spLocks noGrp="1"/>
          </p:cNvSpPr>
          <p:nvPr>
            <p:ph type="sldNum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</p:spPr>
        <p:txBody>
          <a:bodyPr wrap="none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3C5E1DA-D4A5-4601-8557-DAE54AAA67A9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PlaceHolder 1"/>
          <p:cNvSpPr>
            <a:spLocks noGrp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noFill/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4" name="CustomShape 2"/>
          <p:cNvSpPr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b"/>
          <a:lstStyle/>
          <a:p>
            <a:pPr algn="r"/>
            <a:fld id="{0DA9095B-235D-4E69-9617-B7687CE95360}" type="slidenum">
              <a:rPr lang="ru-RU" sz="1200"/>
              <a:pPr algn="r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750" y="3681413"/>
            <a:ext cx="2376488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6350" y="3681413"/>
            <a:ext cx="2378075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750" y="3681413"/>
            <a:ext cx="2376488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6350" y="3681413"/>
            <a:ext cx="2378075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Для правки текста заголовка щелкните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структуры щелкните мышью</a:t>
            </a:r>
            <a:endParaRPr/>
          </a:p>
          <a:p>
            <a:pPr lvl="1"/>
            <a:r>
              <a:rPr lang="ru-RU"/>
              <a:t>Второй уровень структуры</a:t>
            </a:r>
            <a:endParaRPr/>
          </a:p>
          <a:p>
            <a:pPr lvl="2"/>
            <a:r>
              <a:rPr lang="ru-RU"/>
              <a:t>Третий уровень структуры</a:t>
            </a:r>
            <a:endParaRPr/>
          </a:p>
          <a:p>
            <a:pPr lvl="3"/>
            <a:r>
              <a:rPr lang="ru-RU"/>
              <a:t>Четвёртый уровень структуры</a:t>
            </a:r>
            <a:endParaRPr/>
          </a:p>
          <a:p>
            <a:pPr lvl="4"/>
            <a:r>
              <a:rPr lang="ru-RU"/>
              <a:t>Пятый уровень структуры</a:t>
            </a:r>
            <a:endParaRPr/>
          </a:p>
          <a:p>
            <a:pPr lvl="5"/>
            <a:r>
              <a:rPr lang="ru-RU"/>
              <a:t>Шестой уровень структуры</a:t>
            </a:r>
            <a:endParaRPr/>
          </a:p>
          <a:p>
            <a:pPr lvl="6"/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Для правки текста заголовка щелкните мышью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структуры щелкните мышью</a:t>
            </a:r>
            <a:endParaRPr/>
          </a:p>
          <a:p>
            <a:pPr lvl="1"/>
            <a:r>
              <a:rPr lang="ru-RU"/>
              <a:t>Второй уровень структуры</a:t>
            </a:r>
            <a:endParaRPr/>
          </a:p>
          <a:p>
            <a:pPr lvl="2"/>
            <a:r>
              <a:rPr lang="ru-RU"/>
              <a:t>Третий уровень структуры</a:t>
            </a:r>
            <a:endParaRPr/>
          </a:p>
          <a:p>
            <a:pPr lvl="3"/>
            <a:r>
              <a:rPr lang="ru-RU"/>
              <a:t>Четвёртый уровень структуры</a:t>
            </a:r>
            <a:endParaRPr/>
          </a:p>
          <a:p>
            <a:pPr lvl="4"/>
            <a:r>
              <a:rPr lang="ru-RU"/>
              <a:t>Пятый уровень структуры</a:t>
            </a:r>
            <a:endParaRPr/>
          </a:p>
          <a:p>
            <a:pPr lvl="5"/>
            <a:r>
              <a:rPr lang="ru-RU"/>
              <a:t>Шестой уровень структуры</a:t>
            </a:r>
            <a:endParaRPr/>
          </a:p>
          <a:p>
            <a:pPr lvl="6"/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  <p:sldLayoutId id="21474836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ustomShape 1"/>
          <p:cNvSpPr>
            <a:spLocks noChangeArrowheads="1"/>
          </p:cNvSpPr>
          <p:nvPr/>
        </p:nvSpPr>
        <p:spPr bwMode="auto">
          <a:xfrm>
            <a:off x="685800" y="1989138"/>
            <a:ext cx="7770813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4" name="CustomShape 2"/>
          <p:cNvSpPr>
            <a:spLocks noChangeArrowheads="1"/>
          </p:cNvSpPr>
          <p:nvPr/>
        </p:nvSpPr>
        <p:spPr bwMode="auto">
          <a:xfrm>
            <a:off x="323850" y="4652963"/>
            <a:ext cx="8350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8676" name="CustomShape 3"/>
          <p:cNvSpPr>
            <a:spLocks noChangeArrowheads="1"/>
          </p:cNvSpPr>
          <p:nvPr/>
        </p:nvSpPr>
        <p:spPr bwMode="auto">
          <a:xfrm>
            <a:off x="-142875" y="2663825"/>
            <a:ext cx="9069388" cy="13208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8000" b="1">
                <a:solidFill>
                  <a:srgbClr val="000066"/>
                </a:solidFill>
                <a:latin typeface="Monotype Corsiva" pitchFamily="66" charset="0"/>
              </a:rPr>
              <a:t>« Дорога  к  успеху »</a:t>
            </a:r>
            <a:endParaRPr lang="ru-RU"/>
          </a:p>
        </p:txBody>
      </p:sp>
      <p:sp>
        <p:nvSpPr>
          <p:cNvPr id="28677" name="CustomShape 4"/>
          <p:cNvSpPr>
            <a:spLocks noChangeArrowheads="1"/>
          </p:cNvSpPr>
          <p:nvPr/>
        </p:nvSpPr>
        <p:spPr bwMode="auto">
          <a:xfrm>
            <a:off x="666750" y="936625"/>
            <a:ext cx="7396163" cy="14287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4400" b="1">
                <a:solidFill>
                  <a:srgbClr val="000066"/>
                </a:solidFill>
                <a:latin typeface="Monotype Corsiva" pitchFamily="66" charset="0"/>
              </a:rPr>
              <a:t>Программа</a:t>
            </a:r>
            <a:endParaRPr lang="ru-RU"/>
          </a:p>
          <a:p>
            <a:pPr algn="ctr"/>
            <a:r>
              <a:rPr lang="ru-RU" sz="4400" b="1">
                <a:solidFill>
                  <a:srgbClr val="000066"/>
                </a:solidFill>
                <a:latin typeface="Monotype Corsiva" pitchFamily="66" charset="0"/>
              </a:rPr>
              <a:t> воспитательной работы </a:t>
            </a:r>
            <a:endParaRPr lang="ru-RU"/>
          </a:p>
        </p:txBody>
      </p:sp>
      <p:sp>
        <p:nvSpPr>
          <p:cNvPr id="28678" name="CustomShape 5"/>
          <p:cNvSpPr>
            <a:spLocks noChangeArrowheads="1"/>
          </p:cNvSpPr>
          <p:nvPr/>
        </p:nvSpPr>
        <p:spPr bwMode="auto">
          <a:xfrm>
            <a:off x="1801813" y="4967288"/>
            <a:ext cx="6064250" cy="15525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2400" b="1">
                <a:solidFill>
                  <a:srgbClr val="FFFFFF"/>
                </a:solidFill>
              </a:rPr>
              <a:t>Автор:</a:t>
            </a:r>
            <a:endParaRPr lang="ru-RU"/>
          </a:p>
          <a:p>
            <a:r>
              <a:rPr lang="ru-RU" sz="2400" b="1">
                <a:solidFill>
                  <a:srgbClr val="FFFFFF"/>
                </a:solidFill>
              </a:rPr>
              <a:t>Л.М. Окружнова,</a:t>
            </a:r>
            <a:endParaRPr lang="ru-RU"/>
          </a:p>
          <a:p>
            <a:r>
              <a:rPr lang="ru-RU" sz="2400" b="1">
                <a:solidFill>
                  <a:srgbClr val="FFFFFF"/>
                </a:solidFill>
              </a:rPr>
              <a:t>учитель русского языка и литературы,</a:t>
            </a:r>
            <a:endParaRPr lang="ru-RU"/>
          </a:p>
          <a:p>
            <a:r>
              <a:rPr lang="ru-RU" sz="2400" b="1">
                <a:solidFill>
                  <a:srgbClr val="FFFFFF"/>
                </a:solidFill>
              </a:rPr>
              <a:t>классный руководитель 11 класса </a:t>
            </a:r>
            <a:endParaRPr lang="ru-RU"/>
          </a:p>
        </p:txBody>
      </p:sp>
      <p:sp>
        <p:nvSpPr>
          <p:cNvPr id="83" name="CustomShape 6"/>
          <p:cNvSpPr/>
          <p:nvPr/>
        </p:nvSpPr>
        <p:spPr>
          <a:xfrm>
            <a:off x="69850" y="50800"/>
            <a:ext cx="8980488" cy="484188"/>
          </a:xfrm>
          <a:prstGeom prst="rect">
            <a:avLst/>
          </a:prstGeom>
          <a:noFill/>
          <a:ln w="9360">
            <a:noFill/>
          </a:ln>
        </p:spPr>
        <p:txBody>
          <a:bodyPr wrap="none"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   ГБОУ </a:t>
            </a:r>
            <a:r>
              <a:rPr lang="ru-RU" sz="2000" b="1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СОШ с. Екатериновка м.р. Приволжский Самарской области</a:t>
            </a:r>
            <a:endParaRPr sz="2000" dirty="0"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ustomShape 1"/>
          <p:cNvSpPr>
            <a:spLocks noChangeArrowheads="1"/>
          </p:cNvSpPr>
          <p:nvPr/>
        </p:nvSpPr>
        <p:spPr bwMode="auto">
          <a:xfrm>
            <a:off x="482600" y="441325"/>
            <a:ext cx="8228013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ru-RU" sz="3600" b="1">
                <a:solidFill>
                  <a:srgbClr val="000066"/>
                </a:solidFill>
                <a:latin typeface="Comic Sans MS" pitchFamily="66" charset="0"/>
              </a:rPr>
              <a:t>Основные направления программы</a:t>
            </a:r>
            <a:endParaRPr lang="ru-RU"/>
          </a:p>
        </p:txBody>
      </p:sp>
      <p:sp>
        <p:nvSpPr>
          <p:cNvPr id="38914" name="CustomShape 2"/>
          <p:cNvSpPr>
            <a:spLocks noChangeArrowheads="1"/>
          </p:cNvSpPr>
          <p:nvPr/>
        </p:nvSpPr>
        <p:spPr bwMode="auto">
          <a:xfrm>
            <a:off x="71438" y="1484313"/>
            <a:ext cx="8891587" cy="464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lvl="2">
              <a:buFont typeface="StarSymbol"/>
              <a:buAutoNum type="arabicPeriod"/>
            </a:pPr>
            <a:r>
              <a:rPr lang="ru-RU" sz="2800" b="1">
                <a:solidFill>
                  <a:srgbClr val="661900"/>
                </a:solidFill>
              </a:rPr>
              <a:t>«Семья»;</a:t>
            </a:r>
            <a:endParaRPr lang="ru-RU"/>
          </a:p>
          <a:p>
            <a:pPr lvl="2">
              <a:buFont typeface="StarSymbol"/>
              <a:buAutoNum type="arabicPeriod"/>
            </a:pPr>
            <a:r>
              <a:rPr lang="ru-RU" sz="2800" b="1" i="1">
                <a:solidFill>
                  <a:srgbClr val="661900"/>
                </a:solidFill>
              </a:rPr>
              <a:t>«Интеллект»;</a:t>
            </a:r>
            <a:endParaRPr lang="ru-RU"/>
          </a:p>
          <a:p>
            <a:pPr lvl="2">
              <a:buFont typeface="StarSymbol"/>
              <a:buAutoNum type="arabicPeriod"/>
            </a:pPr>
            <a:r>
              <a:rPr lang="ru-RU" sz="2800" b="1" i="1">
                <a:solidFill>
                  <a:srgbClr val="661900"/>
                </a:solidFill>
              </a:rPr>
              <a:t>«Нравственность»;</a:t>
            </a:r>
            <a:endParaRPr lang="ru-RU"/>
          </a:p>
          <a:p>
            <a:pPr lvl="2">
              <a:buFont typeface="StarSymbol"/>
              <a:buAutoNum type="arabicPeriod"/>
            </a:pPr>
            <a:r>
              <a:rPr lang="ru-RU" sz="2800" b="1">
                <a:solidFill>
                  <a:srgbClr val="661900"/>
                </a:solidFill>
              </a:rPr>
              <a:t>«Здоровье»;</a:t>
            </a:r>
            <a:endParaRPr lang="ru-RU"/>
          </a:p>
          <a:p>
            <a:pPr lvl="2">
              <a:buFont typeface="StarSymbol"/>
              <a:buAutoNum type="arabicPeriod"/>
            </a:pPr>
            <a:r>
              <a:rPr lang="ru-RU" sz="2800" b="1">
                <a:solidFill>
                  <a:srgbClr val="661900"/>
                </a:solidFill>
              </a:rPr>
              <a:t>«Гражданин»;</a:t>
            </a:r>
            <a:endParaRPr lang="ru-RU"/>
          </a:p>
          <a:p>
            <a:pPr lvl="2">
              <a:buFont typeface="StarSymbol"/>
              <a:buAutoNum type="arabicPeriod"/>
            </a:pPr>
            <a:r>
              <a:rPr lang="ru-RU" sz="2800" b="1" i="1">
                <a:solidFill>
                  <a:srgbClr val="661900"/>
                </a:solidFill>
              </a:rPr>
              <a:t>«Профессиональное самоопределение»;</a:t>
            </a:r>
            <a:endParaRPr lang="ru-RU"/>
          </a:p>
          <a:p>
            <a:pPr lvl="2">
              <a:buFont typeface="StarSymbol"/>
              <a:buAutoNum type="arabicPeriod"/>
            </a:pPr>
            <a:r>
              <a:rPr lang="ru-RU" sz="2800" b="1">
                <a:solidFill>
                  <a:srgbClr val="661900"/>
                </a:solidFill>
              </a:rPr>
              <a:t>«Общение и досуг».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ustomShape 1"/>
          <p:cNvSpPr>
            <a:spLocks noChangeArrowheads="1"/>
          </p:cNvSpPr>
          <p:nvPr/>
        </p:nvSpPr>
        <p:spPr bwMode="auto">
          <a:xfrm>
            <a:off x="287338" y="503238"/>
            <a:ext cx="8604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ru-RU" sz="3200" b="1">
                <a:solidFill>
                  <a:srgbClr val="000066"/>
                </a:solidFill>
                <a:latin typeface="Comic Sans MS" pitchFamily="66" charset="0"/>
              </a:rPr>
              <a:t>Программа предусматривает также разные виды работ с родителями: </a:t>
            </a:r>
            <a:endParaRPr lang="ru-RU"/>
          </a:p>
        </p:txBody>
      </p:sp>
      <p:sp>
        <p:nvSpPr>
          <p:cNvPr id="39938" name="CustomShape 2"/>
          <p:cNvSpPr>
            <a:spLocks noChangeArrowheads="1"/>
          </p:cNvSpPr>
          <p:nvPr/>
        </p:nvSpPr>
        <p:spPr bwMode="auto">
          <a:xfrm>
            <a:off x="323850" y="2484438"/>
            <a:ext cx="8820150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>
              <a:buFont typeface="StarSymbol"/>
              <a:buChar char="l"/>
            </a:pPr>
            <a:r>
              <a:rPr lang="ru-RU" sz="2400" b="1" i="1">
                <a:solidFill>
                  <a:srgbClr val="000000"/>
                </a:solidFill>
              </a:rPr>
              <a:t> </a:t>
            </a:r>
            <a:r>
              <a:rPr lang="ru-RU" sz="2600" b="1" i="1">
                <a:solidFill>
                  <a:srgbClr val="661900"/>
                </a:solidFill>
              </a:rPr>
              <a:t>диспуты,</a:t>
            </a:r>
            <a:endParaRPr lang="ru-RU"/>
          </a:p>
          <a:p>
            <a:pPr>
              <a:buFont typeface="StarSymbol"/>
              <a:buChar char="l"/>
            </a:pPr>
            <a:r>
              <a:rPr lang="ru-RU" sz="2600" b="1" i="1">
                <a:solidFill>
                  <a:srgbClr val="661900"/>
                </a:solidFill>
              </a:rPr>
              <a:t> круглый стол,</a:t>
            </a:r>
            <a:endParaRPr lang="ru-RU"/>
          </a:p>
          <a:p>
            <a:pPr>
              <a:buFont typeface="StarSymbol"/>
              <a:buChar char="l"/>
            </a:pPr>
            <a:r>
              <a:rPr lang="ru-RU" sz="2600" b="1" i="1">
                <a:solidFill>
                  <a:srgbClr val="661900"/>
                </a:solidFill>
              </a:rPr>
              <a:t> семейные советы,</a:t>
            </a:r>
            <a:endParaRPr lang="ru-RU"/>
          </a:p>
          <a:p>
            <a:pPr>
              <a:buFont typeface="StarSymbol"/>
              <a:buChar char="l"/>
            </a:pPr>
            <a:r>
              <a:rPr lang="ru-RU" sz="2600" b="1" i="1">
                <a:solidFill>
                  <a:srgbClr val="661900"/>
                </a:solidFill>
              </a:rPr>
              <a:t> устный журнал</a:t>
            </a:r>
            <a:endParaRPr lang="ru-RU"/>
          </a:p>
          <a:p>
            <a:pPr>
              <a:buFont typeface="StarSymbol"/>
              <a:buChar char="l"/>
            </a:pPr>
            <a:r>
              <a:rPr lang="ru-RU" sz="2600" b="1" i="1">
                <a:solidFill>
                  <a:srgbClr val="661900"/>
                </a:solidFill>
              </a:rPr>
              <a:t> практикумы,</a:t>
            </a:r>
            <a:endParaRPr lang="ru-RU"/>
          </a:p>
          <a:p>
            <a:pPr>
              <a:buFont typeface="StarSymbol"/>
              <a:buChar char="l"/>
            </a:pPr>
            <a:r>
              <a:rPr lang="ru-RU" sz="2600" b="1" i="1">
                <a:solidFill>
                  <a:srgbClr val="661900"/>
                </a:solidFill>
              </a:rPr>
              <a:t> анкетирование,</a:t>
            </a:r>
            <a:endParaRPr lang="ru-RU"/>
          </a:p>
          <a:p>
            <a:pPr>
              <a:buFont typeface="StarSymbol"/>
              <a:buChar char="l"/>
            </a:pPr>
            <a:r>
              <a:rPr lang="ru-RU" sz="2600" b="1" i="1">
                <a:solidFill>
                  <a:srgbClr val="661900"/>
                </a:solidFill>
              </a:rPr>
              <a:t> совместные внеклассные  мероприятия.</a:t>
            </a:r>
            <a:endParaRPr lang="ru-RU"/>
          </a:p>
          <a:p>
            <a:endParaRPr lang="ru-RU"/>
          </a:p>
        </p:txBody>
      </p:sp>
      <p:pic>
        <p:nvPicPr>
          <p:cNvPr id="39939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8225" y="1871663"/>
            <a:ext cx="39354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ustomShape 1"/>
          <p:cNvSpPr>
            <a:spLocks noChangeArrowheads="1"/>
          </p:cNvSpPr>
          <p:nvPr/>
        </p:nvSpPr>
        <p:spPr bwMode="auto">
          <a:xfrm>
            <a:off x="395288" y="476250"/>
            <a:ext cx="87471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ru-RU" sz="1900" b="1">
                <a:solidFill>
                  <a:srgbClr val="661900"/>
                </a:solidFill>
              </a:rPr>
              <a:t>Через систему воспитательной работы предполагается воспитать в учащихся: </a:t>
            </a:r>
            <a:endParaRPr lang="ru-RU"/>
          </a:p>
          <a:p>
            <a:r>
              <a:rPr lang="ru-RU" sz="1900" b="1">
                <a:solidFill>
                  <a:srgbClr val="661900"/>
                </a:solidFill>
              </a:rPr>
              <a:t>*  высокий нравственный и культурный потенциал, способность корректировать своё общение в соответствии с ситуацией, умение строить свою жизнь гармонично и нравственно;</a:t>
            </a:r>
            <a:endParaRPr lang="ru-RU"/>
          </a:p>
          <a:p>
            <a:r>
              <a:rPr lang="ru-RU" sz="1900" b="1">
                <a:solidFill>
                  <a:srgbClr val="661900"/>
                </a:solidFill>
              </a:rPr>
              <a:t>*   чувство личной ответственности за всё происходящее в окружающем мире, потребность быть деятельным соучастником в общественной, учебной, трудовой и досуговой  жизни;</a:t>
            </a:r>
            <a:endParaRPr lang="ru-RU"/>
          </a:p>
          <a:p>
            <a:r>
              <a:rPr lang="ru-RU" sz="1900" b="1">
                <a:solidFill>
                  <a:srgbClr val="661900"/>
                </a:solidFill>
              </a:rPr>
              <a:t>*   способность к творчеству, умение самостоятельно добывать      новые знания;</a:t>
            </a:r>
            <a:endParaRPr lang="ru-RU"/>
          </a:p>
          <a:p>
            <a:r>
              <a:rPr lang="ru-RU" sz="1900" b="1">
                <a:solidFill>
                  <a:srgbClr val="661900"/>
                </a:solidFill>
              </a:rPr>
              <a:t>*  физическое совершенство; умение избегать всего, что может вредить здоровью, сознательно выбирать здоровый образ жизни;</a:t>
            </a:r>
            <a:endParaRPr lang="ru-RU"/>
          </a:p>
          <a:p>
            <a:r>
              <a:rPr lang="ru-RU" sz="1900" b="1">
                <a:solidFill>
                  <a:srgbClr val="661900"/>
                </a:solidFill>
              </a:rPr>
              <a:t>*   готовность жить по законам красоты, воспринимать, оценивать и беречь прекрасное в природе;    </a:t>
            </a:r>
            <a:endParaRPr lang="ru-RU"/>
          </a:p>
          <a:p>
            <a:r>
              <a:rPr lang="ru-RU" sz="1900" b="1">
                <a:solidFill>
                  <a:srgbClr val="661900"/>
                </a:solidFill>
              </a:rPr>
              <a:t> *   создать  портфолио.</a:t>
            </a:r>
            <a:endParaRPr lang="ru-RU"/>
          </a:p>
        </p:txBody>
      </p:sp>
      <p:sp>
        <p:nvSpPr>
          <p:cNvPr id="40962" name="CustomShape 2"/>
          <p:cNvSpPr>
            <a:spLocks noChangeArrowheads="1"/>
          </p:cNvSpPr>
          <p:nvPr/>
        </p:nvSpPr>
        <p:spPr bwMode="auto">
          <a:xfrm>
            <a:off x="-3276600" y="115888"/>
            <a:ext cx="121158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endParaRPr lang="ru-RU"/>
          </a:p>
          <a:p>
            <a:pPr algn="ctr"/>
            <a:r>
              <a:rPr lang="ru-RU" b="1">
                <a:solidFill>
                  <a:srgbClr val="000000"/>
                </a:solidFill>
                <a:latin typeface="Bookman Old Style" pitchFamily="18" charset="0"/>
              </a:rPr>
              <a:t>                                                  </a:t>
            </a:r>
            <a:r>
              <a:rPr lang="ru-RU" sz="3600" b="1">
                <a:solidFill>
                  <a:srgbClr val="000066"/>
                </a:solidFill>
                <a:latin typeface="Comic Sans MS" pitchFamily="66" charset="0"/>
              </a:rPr>
              <a:t>Ожидаемые результаты: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ustomShape 1"/>
          <p:cNvSpPr>
            <a:spLocks noChangeArrowheads="1"/>
          </p:cNvSpPr>
          <p:nvPr/>
        </p:nvSpPr>
        <p:spPr bwMode="auto">
          <a:xfrm>
            <a:off x="457200" y="420688"/>
            <a:ext cx="8228013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ru-RU" sz="2800" b="1">
                <a:solidFill>
                  <a:srgbClr val="000066"/>
                </a:solidFill>
                <a:latin typeface="Comic Sans MS" pitchFamily="66" charset="0"/>
              </a:rPr>
              <a:t>Основные качества личности учащегося – образ выпускника</a:t>
            </a:r>
            <a:endParaRPr lang="ru-RU"/>
          </a:p>
        </p:txBody>
      </p:sp>
      <p:sp>
        <p:nvSpPr>
          <p:cNvPr id="41986" name="CustomShape 2"/>
          <p:cNvSpPr>
            <a:spLocks noChangeArrowheads="1"/>
          </p:cNvSpPr>
          <p:nvPr/>
        </p:nvSpPr>
        <p:spPr bwMode="auto">
          <a:xfrm>
            <a:off x="3024188" y="1727200"/>
            <a:ext cx="3167062" cy="41751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80000"/>
              </a:lnSpc>
            </a:pPr>
            <a:r>
              <a:rPr lang="ru-RU" sz="1200">
                <a:solidFill>
                  <a:srgbClr val="000000"/>
                </a:solidFill>
              </a:rPr>
              <a:t>    </a:t>
            </a:r>
            <a:endParaRPr lang="ru-RU"/>
          </a:p>
          <a:p>
            <a:pPr algn="ctr">
              <a:lnSpc>
                <a:spcPct val="80000"/>
              </a:lnSpc>
            </a:pPr>
            <a:r>
              <a:rPr lang="ru-RU" sz="1400" b="1" i="1">
                <a:solidFill>
                  <a:srgbClr val="000000"/>
                </a:solidFill>
              </a:rPr>
              <a:t> </a:t>
            </a:r>
            <a:endParaRPr lang="ru-RU"/>
          </a:p>
          <a:p>
            <a:pPr algn="ctr">
              <a:lnSpc>
                <a:spcPct val="80000"/>
              </a:lnSpc>
            </a:pPr>
            <a:r>
              <a:rPr lang="ru-RU" sz="4000" b="1" i="1">
                <a:solidFill>
                  <a:srgbClr val="FFFFFF"/>
                </a:solidFill>
              </a:rPr>
              <a:t>У</a:t>
            </a:r>
            <a:endParaRPr lang="ru-RU"/>
          </a:p>
          <a:p>
            <a:pPr algn="ctr">
              <a:lnSpc>
                <a:spcPct val="80000"/>
              </a:lnSpc>
            </a:pPr>
            <a:r>
              <a:rPr lang="ru-RU" sz="4000" b="1" i="1">
                <a:solidFill>
                  <a:srgbClr val="FFFFFF"/>
                </a:solidFill>
              </a:rPr>
              <a:t>С</a:t>
            </a:r>
            <a:endParaRPr lang="ru-RU"/>
          </a:p>
          <a:p>
            <a:pPr algn="ctr">
              <a:lnSpc>
                <a:spcPct val="80000"/>
              </a:lnSpc>
            </a:pPr>
            <a:r>
              <a:rPr lang="ru-RU" sz="4000" b="1" i="1">
                <a:solidFill>
                  <a:srgbClr val="FFFFFF"/>
                </a:solidFill>
              </a:rPr>
              <a:t>П</a:t>
            </a:r>
            <a:endParaRPr lang="ru-RU"/>
          </a:p>
          <a:p>
            <a:pPr algn="ctr">
              <a:lnSpc>
                <a:spcPct val="80000"/>
              </a:lnSpc>
            </a:pPr>
            <a:r>
              <a:rPr lang="ru-RU" sz="4000" b="1" i="1">
                <a:solidFill>
                  <a:srgbClr val="FFFFFF"/>
                </a:solidFill>
              </a:rPr>
              <a:t>Е</a:t>
            </a:r>
            <a:endParaRPr lang="ru-RU"/>
          </a:p>
          <a:p>
            <a:pPr algn="ctr">
              <a:lnSpc>
                <a:spcPct val="80000"/>
              </a:lnSpc>
            </a:pPr>
            <a:r>
              <a:rPr lang="ru-RU" sz="4000" b="1" i="1">
                <a:solidFill>
                  <a:srgbClr val="FFFFFF"/>
                </a:solidFill>
              </a:rPr>
              <a:t>Х</a:t>
            </a:r>
            <a:endParaRPr lang="ru-RU"/>
          </a:p>
          <a:p>
            <a:pPr>
              <a:lnSpc>
                <a:spcPct val="80000"/>
              </a:lnSpc>
            </a:pPr>
            <a:endParaRPr lang="ru-RU"/>
          </a:p>
        </p:txBody>
      </p:sp>
      <p:sp>
        <p:nvSpPr>
          <p:cNvPr id="41987" name="CustomShape 3"/>
          <p:cNvSpPr>
            <a:spLocks noChangeArrowheads="1"/>
          </p:cNvSpPr>
          <p:nvPr/>
        </p:nvSpPr>
        <p:spPr bwMode="auto">
          <a:xfrm>
            <a:off x="179388" y="1773238"/>
            <a:ext cx="3132137" cy="1609725"/>
          </a:xfrm>
          <a:prstGeom prst="ellipse">
            <a:avLst/>
          </a:prstGeom>
          <a:solidFill>
            <a:srgbClr val="CCC0D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endParaRPr lang="ru-RU"/>
          </a:p>
          <a:p>
            <a:pPr algn="ctr"/>
            <a:r>
              <a:rPr lang="ru-RU" sz="1700" b="1">
                <a:solidFill>
                  <a:srgbClr val="000066"/>
                </a:solidFill>
                <a:latin typeface="Times New Roman" pitchFamily="18" charset="0"/>
              </a:rPr>
              <a:t>НРАВСТВЕННО-ЭСТЕТИЧЕСКИЕ КАЧЕСТВА</a:t>
            </a:r>
            <a:endParaRPr lang="ru-RU"/>
          </a:p>
        </p:txBody>
      </p:sp>
      <p:sp>
        <p:nvSpPr>
          <p:cNvPr id="41988" name="CustomShape 4"/>
          <p:cNvSpPr>
            <a:spLocks noChangeArrowheads="1"/>
          </p:cNvSpPr>
          <p:nvPr/>
        </p:nvSpPr>
        <p:spPr bwMode="auto">
          <a:xfrm>
            <a:off x="5832475" y="1749425"/>
            <a:ext cx="3309938" cy="1562100"/>
          </a:xfrm>
          <a:prstGeom prst="ellipse">
            <a:avLst/>
          </a:prstGeom>
          <a:solidFill>
            <a:srgbClr val="CCC0D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algn="ctr"/>
            <a:endParaRPr lang="ru-RU"/>
          </a:p>
          <a:p>
            <a:pPr algn="ctr"/>
            <a:r>
              <a:rPr lang="ru-RU" sz="1700" b="1">
                <a:solidFill>
                  <a:srgbClr val="000066"/>
                </a:solidFill>
                <a:latin typeface="Times New Roman" pitchFamily="18" charset="0"/>
              </a:rPr>
              <a:t>ПОЗНАВАТЕЛЬНАЯ АКТИВНОСТЬ</a:t>
            </a:r>
            <a:endParaRPr lang="ru-RU"/>
          </a:p>
        </p:txBody>
      </p:sp>
      <p:sp>
        <p:nvSpPr>
          <p:cNvPr id="41989" name="CustomShape 5"/>
          <p:cNvSpPr>
            <a:spLocks noChangeArrowheads="1"/>
          </p:cNvSpPr>
          <p:nvPr/>
        </p:nvSpPr>
        <p:spPr bwMode="auto">
          <a:xfrm>
            <a:off x="-468313" y="4941888"/>
            <a:ext cx="4560888" cy="3651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90" name="CustomShape 6"/>
          <p:cNvSpPr>
            <a:spLocks noChangeArrowheads="1"/>
          </p:cNvSpPr>
          <p:nvPr/>
        </p:nvSpPr>
        <p:spPr bwMode="auto">
          <a:xfrm>
            <a:off x="1108075" y="3527425"/>
            <a:ext cx="2411413" cy="2374900"/>
          </a:xfrm>
          <a:prstGeom prst="ellipse">
            <a:avLst/>
          </a:prstGeom>
          <a:solidFill>
            <a:srgbClr val="CCC0D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algn="ctr"/>
            <a:endParaRPr lang="ru-RU"/>
          </a:p>
          <a:p>
            <a:pPr algn="ctr"/>
            <a:r>
              <a:rPr lang="ru-RU" sz="1700" b="1">
                <a:solidFill>
                  <a:srgbClr val="000066"/>
                </a:solidFill>
                <a:latin typeface="Times New Roman" pitchFamily="18" charset="0"/>
              </a:rPr>
              <a:t>КОММУНИКАТИВНЫЕ ЛИДЕРСКИЕ КАЧЕСТВА</a:t>
            </a:r>
            <a:endParaRPr lang="ru-RU"/>
          </a:p>
        </p:txBody>
      </p:sp>
      <p:sp>
        <p:nvSpPr>
          <p:cNvPr id="41991" name="CustomShape 7"/>
          <p:cNvSpPr>
            <a:spLocks noChangeArrowheads="1"/>
          </p:cNvSpPr>
          <p:nvPr/>
        </p:nvSpPr>
        <p:spPr bwMode="auto">
          <a:xfrm>
            <a:off x="3203575" y="5327650"/>
            <a:ext cx="2771775" cy="1370013"/>
          </a:xfrm>
          <a:prstGeom prst="ellipse">
            <a:avLst/>
          </a:prstGeom>
          <a:solidFill>
            <a:srgbClr val="CCC0D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ru-RU" sz="1700" b="1">
                <a:solidFill>
                  <a:srgbClr val="000066"/>
                </a:solidFill>
                <a:latin typeface="Times New Roman" pitchFamily="18" charset="0"/>
              </a:rPr>
              <a:t>ГРАЖДАНСКАЯ ПОЗИЦИЯ, ПАТРИОТИЗМ</a:t>
            </a:r>
            <a:endParaRPr lang="ru-RU"/>
          </a:p>
        </p:txBody>
      </p:sp>
      <p:sp>
        <p:nvSpPr>
          <p:cNvPr id="41992" name="CustomShape 8"/>
          <p:cNvSpPr>
            <a:spLocks noChangeArrowheads="1"/>
          </p:cNvSpPr>
          <p:nvPr/>
        </p:nvSpPr>
        <p:spPr bwMode="auto">
          <a:xfrm>
            <a:off x="5616575" y="3455988"/>
            <a:ext cx="2517775" cy="2374900"/>
          </a:xfrm>
          <a:prstGeom prst="ellipse">
            <a:avLst/>
          </a:prstGeom>
          <a:solidFill>
            <a:srgbClr val="CCC0D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algn="ctr"/>
            <a:endParaRPr lang="ru-RU"/>
          </a:p>
          <a:p>
            <a:pPr algn="ctr"/>
            <a:r>
              <a:rPr lang="ru-RU" sz="1700" b="1">
                <a:solidFill>
                  <a:srgbClr val="000066"/>
                </a:solidFill>
                <a:latin typeface="Times New Roman" pitchFamily="18" charset="0"/>
              </a:rPr>
              <a:t>ФИЗИЧЕСКОЕ ЗДОРОВЬЕ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ustomShape 1"/>
          <p:cNvSpPr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ru-RU" sz="4400" b="1">
                <a:solidFill>
                  <a:srgbClr val="000066"/>
                </a:solidFill>
                <a:latin typeface="Comic Sans MS" pitchFamily="66" charset="0"/>
              </a:rPr>
              <a:t>Мотивация учения</a:t>
            </a:r>
            <a:endParaRPr lang="ru-RU"/>
          </a:p>
        </p:txBody>
      </p:sp>
      <p:pic>
        <p:nvPicPr>
          <p:cNvPr id="43010" name="Рисунок 1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452563"/>
            <a:ext cx="8228012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ustomShape 1"/>
          <p:cNvSpPr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ru-RU" sz="3200" b="1">
                <a:solidFill>
                  <a:srgbClr val="000066"/>
                </a:solidFill>
                <a:latin typeface="Comic Sans MS" pitchFamily="66" charset="0"/>
              </a:rPr>
              <a:t>Отношение к собственному учению</a:t>
            </a:r>
            <a:endParaRPr lang="ru-RU"/>
          </a:p>
        </p:txBody>
      </p:sp>
      <p:pic>
        <p:nvPicPr>
          <p:cNvPr id="44034" name="Рисунок 1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28013" cy="4519613"/>
          </a:xfrm>
          <a:prstGeom prst="rect">
            <a:avLst/>
          </a:prstGeom>
          <a:noFill/>
          <a:ln w="9525">
            <a:solidFill>
              <a:srgbClr val="3465A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ustomShape 1"/>
          <p:cNvSpPr>
            <a:spLocks noChangeArrowheads="1"/>
          </p:cNvSpPr>
          <p:nvPr/>
        </p:nvSpPr>
        <p:spPr bwMode="auto">
          <a:xfrm>
            <a:off x="0" y="406400"/>
            <a:ext cx="928687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ru-RU" sz="2600" b="1">
                <a:solidFill>
                  <a:srgbClr val="000066"/>
                </a:solidFill>
                <a:latin typeface="Comic Sans MS" pitchFamily="66" charset="0"/>
              </a:rPr>
              <a:t>Уровень работоспособности, активности, самостоятельности учащихся в учебной деятельности</a:t>
            </a:r>
            <a:endParaRPr lang="ru-RU"/>
          </a:p>
        </p:txBody>
      </p:sp>
      <p:pic>
        <p:nvPicPr>
          <p:cNvPr id="45058" name="Рисунок 1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038" y="1511300"/>
            <a:ext cx="8229600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ustomShape 1"/>
          <p:cNvSpPr>
            <a:spLocks noChangeArrowheads="1"/>
          </p:cNvSpPr>
          <p:nvPr/>
        </p:nvSpPr>
        <p:spPr bwMode="auto">
          <a:xfrm>
            <a:off x="792163" y="1368425"/>
            <a:ext cx="748665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4400" b="1">
                <a:solidFill>
                  <a:srgbClr val="000066"/>
                </a:solidFill>
                <a:latin typeface="Comic Sans MS" pitchFamily="66" charset="0"/>
              </a:rPr>
              <a:t>Пусть всегда и во всем</a:t>
            </a:r>
            <a:endParaRPr lang="ru-RU"/>
          </a:p>
          <a:p>
            <a:pPr algn="ctr"/>
            <a:r>
              <a:rPr lang="ru-RU" sz="4400" b="1">
                <a:solidFill>
                  <a:srgbClr val="000066"/>
                </a:solidFill>
                <a:latin typeface="Comic Sans MS" pitchFamily="66" charset="0"/>
              </a:rPr>
              <a:t> Вам сопутствует УСПЕХ!</a:t>
            </a:r>
            <a:endParaRPr lang="ru-RU"/>
          </a:p>
        </p:txBody>
      </p:sp>
      <p:sp>
        <p:nvSpPr>
          <p:cNvPr id="46082" name="CustomShape 2"/>
          <p:cNvSpPr>
            <a:spLocks noChangeArrowheads="1"/>
          </p:cNvSpPr>
          <p:nvPr/>
        </p:nvSpPr>
        <p:spPr bwMode="auto">
          <a:xfrm>
            <a:off x="1079500" y="4535488"/>
            <a:ext cx="7199313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3600" b="1">
                <a:solidFill>
                  <a:srgbClr val="661900"/>
                </a:solidFill>
              </a:rPr>
              <a:t>СПАСИБО ЗА ВНИМАНИЕ!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ustomShape 1"/>
          <p:cNvSpPr>
            <a:spLocks noChangeArrowheads="1"/>
          </p:cNvSpPr>
          <p:nvPr/>
        </p:nvSpPr>
        <p:spPr bwMode="auto">
          <a:xfrm>
            <a:off x="457200" y="115888"/>
            <a:ext cx="8434388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Лицо у каждой школы есть свое.</a:t>
            </a:r>
            <a:endParaRPr lang="ru-RU"/>
          </a:p>
          <a:p>
            <a:pPr algn="ctr"/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А нашу школу трудно не узнать.</a:t>
            </a:r>
            <a:endParaRPr lang="ru-RU"/>
          </a:p>
          <a:p>
            <a:pPr algn="ctr"/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Всегда быть первой – вот девиз ее!</a:t>
            </a:r>
            <a:endParaRPr lang="ru-RU"/>
          </a:p>
          <a:p>
            <a:pPr algn="ctr"/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Всегда вперед, к успеху! Так держать!</a:t>
            </a:r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63" y="2330450"/>
            <a:ext cx="7702550" cy="422116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9699" name="CustomShape 2"/>
          <p:cNvSpPr>
            <a:spLocks noChangeArrowheads="1"/>
          </p:cNvSpPr>
          <p:nvPr/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ustomShape 1"/>
          <p:cNvSpPr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endParaRPr lang="ru-RU"/>
          </a:p>
          <a:p>
            <a:pPr algn="ctr"/>
            <a:r>
              <a:rPr lang="ru-RU" sz="3600">
                <a:solidFill>
                  <a:srgbClr val="000066"/>
                </a:solidFill>
                <a:latin typeface="Comic Sans MS" pitchFamily="66" charset="0"/>
              </a:rPr>
              <a:t>Воспитательная программа класса «Дорога к успеху»</a:t>
            </a:r>
            <a:endParaRPr lang="ru-RU"/>
          </a:p>
        </p:txBody>
      </p:sp>
      <p:sp>
        <p:nvSpPr>
          <p:cNvPr id="30722" name="CustomShape 2"/>
          <p:cNvSpPr>
            <a:spLocks noChangeArrowheads="1"/>
          </p:cNvSpPr>
          <p:nvPr/>
        </p:nvSpPr>
        <p:spPr bwMode="auto">
          <a:xfrm>
            <a:off x="723900" y="1008063"/>
            <a:ext cx="8228013" cy="528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r>
              <a:rPr lang="ru-RU" sz="3600">
                <a:solidFill>
                  <a:srgbClr val="000000"/>
                </a:solidFill>
              </a:rPr>
              <a:t>  </a:t>
            </a:r>
            <a:endParaRPr lang="ru-RU"/>
          </a:p>
          <a:p>
            <a:r>
              <a:rPr lang="ru-RU" sz="3600">
                <a:solidFill>
                  <a:srgbClr val="000000"/>
                </a:solidFill>
              </a:rPr>
              <a:t>  </a:t>
            </a:r>
            <a:r>
              <a:rPr lang="ru-RU" sz="4000" b="1" i="1">
                <a:solidFill>
                  <a:srgbClr val="000066"/>
                </a:solidFill>
                <a:latin typeface="Monotype Corsiva" pitchFamily="66" charset="0"/>
              </a:rPr>
              <a:t>От успеха в школе, к  успеху в жизни!</a:t>
            </a:r>
            <a:endParaRPr lang="ru-RU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5763" y="2592388"/>
            <a:ext cx="604678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ustomShape 1"/>
          <p:cNvSpPr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endParaRPr lang="ru-RU"/>
          </a:p>
          <a:p>
            <a:pPr algn="ctr"/>
            <a:r>
              <a:rPr lang="ru-RU" sz="3600">
                <a:solidFill>
                  <a:srgbClr val="000066"/>
                </a:solidFill>
                <a:latin typeface="Comic Sans MS" pitchFamily="66" charset="0"/>
              </a:rPr>
              <a:t>Воспитательная программа класса «Дорога к успеху»</a:t>
            </a:r>
            <a:endParaRPr lang="ru-RU"/>
          </a:p>
        </p:txBody>
      </p:sp>
      <p:sp>
        <p:nvSpPr>
          <p:cNvPr id="31746" name="CustomShape 2"/>
          <p:cNvSpPr>
            <a:spLocks noChangeArrowheads="1"/>
          </p:cNvSpPr>
          <p:nvPr/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endParaRPr lang="ru-RU"/>
          </a:p>
          <a:p>
            <a:pPr algn="just">
              <a:buFont typeface="StarSymbol"/>
              <a:buChar char="l"/>
            </a:pPr>
            <a:r>
              <a:rPr lang="ru-RU" sz="2400" b="1" i="1">
                <a:solidFill>
                  <a:srgbClr val="661900"/>
                </a:solidFill>
              </a:rPr>
              <a:t>Актуальность: </a:t>
            </a:r>
            <a:r>
              <a:rPr lang="ru-RU" sz="2000" b="1" i="1">
                <a:solidFill>
                  <a:srgbClr val="661900"/>
                </a:solidFill>
              </a:rPr>
              <a:t>социально-экономические условия жизни общества диктуют свои требования к уровню образования и воспитания молодых людей. Мир стал неустойчивым. Человек должен обладать гибкостью, выносливостью, чтобы не только жить, но ещё приносить пользу обществу своей успешностью. В связи с этим современная школа должна  формировать подрастающее поколение с высоким уровнем самосознания, мышления, самореализации, т.е. обеспечить каждому школьнику возможность для успешного выявления и развития способностей.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ustomShape 1"/>
          <p:cNvSpPr>
            <a:spLocks noChangeArrowheads="1"/>
          </p:cNvSpPr>
          <p:nvPr/>
        </p:nvSpPr>
        <p:spPr bwMode="auto">
          <a:xfrm>
            <a:off x="457200" y="406400"/>
            <a:ext cx="8228013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ru-RU" sz="3200" b="1">
                <a:solidFill>
                  <a:srgbClr val="000066"/>
                </a:solidFill>
                <a:latin typeface="Comic Sans MS" pitchFamily="66" charset="0"/>
              </a:rPr>
              <a:t>Воспитательная программа класса «Дорога к успеху»</a:t>
            </a:r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3" y="1989138"/>
            <a:ext cx="8216900" cy="45593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32771" name="CustomShape 2"/>
          <p:cNvSpPr>
            <a:spLocks noChangeArrowheads="1"/>
          </p:cNvSpPr>
          <p:nvPr/>
        </p:nvSpPr>
        <p:spPr bwMode="auto">
          <a:xfrm>
            <a:off x="155575" y="1989138"/>
            <a:ext cx="8829675" cy="23447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just"/>
            <a:r>
              <a:rPr lang="ru-RU" sz="2800" b="1">
                <a:solidFill>
                  <a:srgbClr val="661900"/>
                </a:solidFill>
              </a:rPr>
              <a:t>Цель:</a:t>
            </a:r>
            <a:endParaRPr lang="ru-RU"/>
          </a:p>
          <a:p>
            <a:pPr algn="just"/>
            <a:r>
              <a:rPr lang="ru-RU" sz="2000" b="1">
                <a:solidFill>
                  <a:srgbClr val="661900"/>
                </a:solidFill>
                <a:latin typeface="Areal"/>
              </a:rPr>
              <a:t>развитие и формирование личности духовно развитой, творческой, нравственно и  физически здоровой, способной на сознательный выбор жизненной позиции, </a:t>
            </a:r>
            <a:endParaRPr lang="ru-RU"/>
          </a:p>
          <a:p>
            <a:pPr algn="just"/>
            <a:r>
              <a:rPr lang="ru-RU" sz="2000" b="1">
                <a:solidFill>
                  <a:srgbClr val="661900"/>
                </a:solidFill>
                <a:latin typeface="Areal"/>
              </a:rPr>
              <a:t>на самостоятельную выработку идей, умеющей ориентироваться в современных социокультурных условиях.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ustomShape 1"/>
          <p:cNvSpPr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ru-RU" sz="2800" b="1">
                <a:solidFill>
                  <a:srgbClr val="000066"/>
                </a:solidFill>
              </a:rPr>
              <a:t>Задачи программы:</a:t>
            </a:r>
            <a:endParaRPr lang="ru-RU"/>
          </a:p>
        </p:txBody>
      </p:sp>
      <p:sp>
        <p:nvSpPr>
          <p:cNvPr id="34818" name="CustomShape 2"/>
          <p:cNvSpPr>
            <a:spLocks noChangeArrowheads="1"/>
          </p:cNvSpPr>
          <p:nvPr/>
        </p:nvSpPr>
        <p:spPr bwMode="auto">
          <a:xfrm>
            <a:off x="457200" y="1227138"/>
            <a:ext cx="8228013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>
              <a:buFont typeface="StarSymbol"/>
              <a:buChar char="l"/>
            </a:pPr>
            <a:r>
              <a:rPr lang="ru-RU" sz="1900" b="1">
                <a:solidFill>
                  <a:srgbClr val="661900"/>
                </a:solidFill>
                <a:latin typeface="Areal"/>
              </a:rPr>
              <a:t>разработать систему мероприятий, способствующих формированию у школьников гражданской ответственности и правового самосознания, духовности и культуры, инициативности, самостоятельности, толерантности, способности к успешной социализации в обществе;</a:t>
            </a:r>
            <a:endParaRPr lang="ru-RU"/>
          </a:p>
          <a:p>
            <a:pPr>
              <a:buFont typeface="Times New Roman" pitchFamily="18" charset="0"/>
              <a:buChar char="•"/>
            </a:pPr>
            <a:r>
              <a:rPr lang="ru-RU" sz="1900" b="1">
                <a:solidFill>
                  <a:srgbClr val="661900"/>
                </a:solidFill>
                <a:latin typeface="Areal"/>
              </a:rPr>
              <a:t>создать условия для саморазвития, самосовершенствования и самореализации личности ученика, оказать помощь в профессиональном самоопределении;</a:t>
            </a:r>
            <a:endParaRPr lang="ru-RU"/>
          </a:p>
          <a:p>
            <a:pPr>
              <a:buFont typeface="Times New Roman" pitchFamily="18" charset="0"/>
              <a:buChar char="•"/>
            </a:pPr>
            <a:r>
              <a:rPr lang="ru-RU" sz="1900" b="1">
                <a:solidFill>
                  <a:srgbClr val="661900"/>
                </a:solidFill>
                <a:latin typeface="Areal"/>
              </a:rPr>
              <a:t>развить коммуникативные навыки учащихся, умения сотрудничать и работать в команде;</a:t>
            </a:r>
            <a:endParaRPr lang="ru-RU"/>
          </a:p>
          <a:p>
            <a:pPr>
              <a:buFont typeface="Times New Roman" pitchFamily="18" charset="0"/>
              <a:buChar char="•"/>
            </a:pPr>
            <a:r>
              <a:rPr lang="ru-RU" sz="1900" b="1">
                <a:solidFill>
                  <a:srgbClr val="661900"/>
                </a:solidFill>
                <a:latin typeface="Areal"/>
              </a:rPr>
              <a:t>формировать психологическую устойчивость учащихся к своим успехам, а также готовность к восприятию неуспеха. </a:t>
            </a:r>
            <a:endParaRPr lang="ru-RU"/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ustomShape 1"/>
          <p:cNvSpPr>
            <a:spLocks noChangeArrowheads="1"/>
          </p:cNvSpPr>
          <p:nvPr/>
        </p:nvSpPr>
        <p:spPr bwMode="auto">
          <a:xfrm>
            <a:off x="457200" y="620713"/>
            <a:ext cx="8228013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endParaRPr lang="ru-RU"/>
          </a:p>
          <a:p>
            <a:r>
              <a:rPr lang="ru-RU" sz="2400" b="1">
                <a:solidFill>
                  <a:srgbClr val="000066"/>
                </a:solidFill>
                <a:latin typeface="Bookman Old Style" pitchFamily="18" charset="0"/>
              </a:rPr>
              <a:t>Законодательно-нормативное обеспечение программы:</a:t>
            </a:r>
            <a:endParaRPr lang="ru-RU"/>
          </a:p>
          <a:p>
            <a:pPr algn="ctr"/>
            <a:endParaRPr lang="ru-RU"/>
          </a:p>
        </p:txBody>
      </p:sp>
      <p:sp>
        <p:nvSpPr>
          <p:cNvPr id="35842" name="CustomShape 2"/>
          <p:cNvSpPr>
            <a:spLocks noChangeArrowheads="1"/>
          </p:cNvSpPr>
          <p:nvPr/>
        </p:nvSpPr>
        <p:spPr bwMode="auto">
          <a:xfrm>
            <a:off x="468313" y="1557338"/>
            <a:ext cx="85312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>
              <a:buFont typeface="StarSymbol"/>
              <a:buChar char="l"/>
            </a:pPr>
            <a:r>
              <a:rPr lang="ru-RU" sz="2600" b="1" i="1">
                <a:solidFill>
                  <a:srgbClr val="661900"/>
                </a:solidFill>
                <a:latin typeface="Bookman Old Style" pitchFamily="18" charset="0"/>
              </a:rPr>
              <a:t>Конституция РФ; </a:t>
            </a:r>
            <a:endParaRPr lang="ru-RU"/>
          </a:p>
          <a:p>
            <a:pPr>
              <a:buFont typeface="StarSymbol"/>
              <a:buChar char="l"/>
            </a:pPr>
            <a:r>
              <a:rPr lang="ru-RU" sz="2600" b="1" i="1">
                <a:solidFill>
                  <a:srgbClr val="661900"/>
                </a:solidFill>
                <a:latin typeface="Bookman Old Style" pitchFamily="18" charset="0"/>
              </a:rPr>
              <a:t>Закон РФ «Об образовании»;</a:t>
            </a:r>
            <a:endParaRPr lang="ru-RU"/>
          </a:p>
          <a:p>
            <a:pPr>
              <a:buFont typeface="StarSymbol"/>
              <a:buChar char="l"/>
            </a:pPr>
            <a:r>
              <a:rPr lang="ru-RU" sz="2600" b="1" i="1">
                <a:solidFill>
                  <a:srgbClr val="661900"/>
                </a:solidFill>
                <a:latin typeface="Bookman Old Style" pitchFamily="18" charset="0"/>
              </a:rPr>
              <a:t>Национальная доктрина образования РФ;</a:t>
            </a:r>
            <a:endParaRPr lang="ru-RU"/>
          </a:p>
          <a:p>
            <a:pPr>
              <a:buFont typeface="StarSymbol"/>
              <a:buChar char="l"/>
            </a:pPr>
            <a:r>
              <a:rPr lang="ru-RU" sz="2600" b="1" i="1">
                <a:solidFill>
                  <a:srgbClr val="661900"/>
                </a:solidFill>
                <a:latin typeface="Bookman Old Style" pitchFamily="18" charset="0"/>
              </a:rPr>
              <a:t>Конвенция о правах ребёнка</a:t>
            </a:r>
            <a:endParaRPr lang="ru-RU"/>
          </a:p>
          <a:p>
            <a:pPr>
              <a:buFont typeface="StarSymbol"/>
              <a:buChar char="l"/>
            </a:pPr>
            <a:r>
              <a:rPr lang="ru-RU" sz="2600" b="1" i="1">
                <a:solidFill>
                  <a:srgbClr val="661900"/>
                </a:solidFill>
                <a:latin typeface="Bookman Old Style" pitchFamily="18" charset="0"/>
              </a:rPr>
              <a:t>Устав школы;</a:t>
            </a:r>
            <a:endParaRPr lang="ru-RU"/>
          </a:p>
          <a:p>
            <a:pPr>
              <a:buFont typeface="StarSymbol"/>
              <a:buChar char="l"/>
            </a:pPr>
            <a:r>
              <a:rPr lang="ru-RU" sz="2600" b="1" i="1">
                <a:solidFill>
                  <a:srgbClr val="661900"/>
                </a:solidFill>
                <a:latin typeface="Bookman Old Style" pitchFamily="18" charset="0"/>
              </a:rPr>
              <a:t>Воспитательная программа школы</a:t>
            </a:r>
            <a:endParaRPr lang="ru-RU"/>
          </a:p>
          <a:p>
            <a:endParaRPr lang="ru-RU"/>
          </a:p>
          <a:p>
            <a:pPr>
              <a:buFont typeface="StarSymbol"/>
              <a:buChar char="l"/>
            </a:pPr>
            <a:r>
              <a:rPr lang="ru-RU" sz="2600" b="1" i="1">
                <a:solidFill>
                  <a:srgbClr val="661900"/>
                </a:solidFill>
                <a:latin typeface="Times New Roman" pitchFamily="18" charset="0"/>
              </a:rPr>
              <a:t>Сроки реализации программы: 2015-2017 г.г.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ustomShape 1"/>
          <p:cNvSpPr>
            <a:spLocks noChangeArrowheads="1"/>
          </p:cNvSpPr>
          <p:nvPr/>
        </p:nvSpPr>
        <p:spPr bwMode="auto">
          <a:xfrm>
            <a:off x="457200" y="274638"/>
            <a:ext cx="822801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ru-RU" sz="2800" b="1">
                <a:solidFill>
                  <a:srgbClr val="000066"/>
                </a:solidFill>
                <a:latin typeface="Comic Sans MS" pitchFamily="66" charset="0"/>
              </a:rPr>
              <a:t>Основополагающие принципы программы:</a:t>
            </a:r>
            <a:endParaRPr lang="ru-RU"/>
          </a:p>
        </p:txBody>
      </p:sp>
      <p:sp>
        <p:nvSpPr>
          <p:cNvPr id="36866" name="CustomShape 2"/>
          <p:cNvSpPr>
            <a:spLocks noChangeArrowheads="1"/>
          </p:cNvSpPr>
          <p:nvPr/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>
              <a:buFont typeface="StarSymbol"/>
              <a:buChar char="l"/>
            </a:pPr>
            <a:r>
              <a:rPr lang="ru-RU" sz="2800" b="1">
                <a:solidFill>
                  <a:srgbClr val="661900"/>
                </a:solidFill>
              </a:rPr>
              <a:t>личностно-ориентированный;</a:t>
            </a:r>
            <a:endParaRPr lang="ru-RU"/>
          </a:p>
          <a:p>
            <a:pPr>
              <a:buFont typeface="StarSymbol"/>
              <a:buChar char="l"/>
            </a:pPr>
            <a:r>
              <a:rPr lang="ru-RU" sz="2800" b="1">
                <a:solidFill>
                  <a:srgbClr val="661900"/>
                </a:solidFill>
              </a:rPr>
              <a:t>гуманистический;</a:t>
            </a:r>
            <a:endParaRPr lang="ru-RU"/>
          </a:p>
          <a:p>
            <a:pPr>
              <a:buFont typeface="StarSymbol"/>
              <a:buChar char="l"/>
            </a:pPr>
            <a:r>
              <a:rPr lang="ru-RU" sz="2800" b="1">
                <a:solidFill>
                  <a:srgbClr val="661900"/>
                </a:solidFill>
              </a:rPr>
              <a:t>дифференцированный;</a:t>
            </a:r>
            <a:endParaRPr lang="ru-RU"/>
          </a:p>
          <a:p>
            <a:pPr>
              <a:buFont typeface="StarSymbol"/>
              <a:buChar char="l"/>
            </a:pPr>
            <a:r>
              <a:rPr lang="ru-RU" sz="2800" b="1">
                <a:solidFill>
                  <a:srgbClr val="661900"/>
                </a:solidFill>
              </a:rPr>
              <a:t>природосообразность;</a:t>
            </a:r>
            <a:endParaRPr lang="ru-RU"/>
          </a:p>
          <a:p>
            <a:pPr>
              <a:buFont typeface="StarSymbol"/>
              <a:buChar char="l"/>
            </a:pPr>
            <a:r>
              <a:rPr lang="ru-RU" sz="2800" b="1">
                <a:solidFill>
                  <a:srgbClr val="661900"/>
                </a:solidFill>
              </a:rPr>
              <a:t>культуросообразность; </a:t>
            </a:r>
            <a:endParaRPr lang="ru-RU"/>
          </a:p>
          <a:p>
            <a:pPr>
              <a:buFont typeface="StarSymbol"/>
              <a:buChar char="l"/>
            </a:pPr>
            <a:r>
              <a:rPr lang="ru-RU" sz="2800" b="1">
                <a:solidFill>
                  <a:srgbClr val="661900"/>
                </a:solidFill>
              </a:rPr>
              <a:t>социализация.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ustomShape 1"/>
          <p:cNvSpPr>
            <a:spLocks noChangeArrowheads="1"/>
          </p:cNvSpPr>
          <p:nvPr/>
        </p:nvSpPr>
        <p:spPr bwMode="auto">
          <a:xfrm>
            <a:off x="327025" y="279400"/>
            <a:ext cx="49276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endParaRPr lang="ru-RU"/>
          </a:p>
          <a:p>
            <a:pPr algn="ctr"/>
            <a:r>
              <a:rPr lang="ru-RU" sz="2400" b="1">
                <a:solidFill>
                  <a:srgbClr val="161645"/>
                </a:solidFill>
                <a:latin typeface="Arial Black" pitchFamily="34" charset="0"/>
              </a:rPr>
              <a:t> </a:t>
            </a:r>
            <a:r>
              <a:rPr lang="ru-RU" sz="2400" b="1">
                <a:solidFill>
                  <a:srgbClr val="161645"/>
                </a:solidFill>
                <a:latin typeface="Comic Sans MS" pitchFamily="66" charset="0"/>
              </a:rPr>
              <a:t>Используемые  </a:t>
            </a:r>
            <a:r>
              <a:rPr lang="ru-RU" sz="2400" b="1">
                <a:solidFill>
                  <a:srgbClr val="1A1A4D"/>
                </a:solidFill>
                <a:latin typeface="Comic Sans MS" pitchFamily="66" charset="0"/>
              </a:rPr>
              <a:t>педагогические технологии: </a:t>
            </a:r>
            <a:endParaRPr lang="ru-RU"/>
          </a:p>
        </p:txBody>
      </p:sp>
      <p:sp>
        <p:nvSpPr>
          <p:cNvPr id="37890" name="CustomShape 2"/>
          <p:cNvSpPr>
            <a:spLocks noChangeArrowheads="1"/>
          </p:cNvSpPr>
          <p:nvPr/>
        </p:nvSpPr>
        <p:spPr bwMode="auto">
          <a:xfrm>
            <a:off x="214313" y="571500"/>
            <a:ext cx="8642350" cy="628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endParaRPr lang="ru-RU"/>
          </a:p>
          <a:p>
            <a:endParaRPr lang="ru-RU"/>
          </a:p>
          <a:p>
            <a:pPr>
              <a:buFont typeface="StarSymbol"/>
              <a:buChar char="l"/>
            </a:pPr>
            <a:r>
              <a:rPr lang="ru-RU" sz="1600" b="1">
                <a:solidFill>
                  <a:srgbClr val="661900"/>
                </a:solidFill>
                <a:latin typeface="Areal"/>
              </a:rPr>
              <a:t>технология уровневой дифференциации,</a:t>
            </a:r>
            <a:endParaRPr lang="ru-RU"/>
          </a:p>
          <a:p>
            <a:pPr>
              <a:buFont typeface="StarSymbol"/>
              <a:buChar char="l"/>
            </a:pPr>
            <a:r>
              <a:rPr lang="ru-RU" sz="1600" b="1">
                <a:solidFill>
                  <a:srgbClr val="661900"/>
                </a:solidFill>
                <a:latin typeface="Areal"/>
              </a:rPr>
              <a:t>технологии коллективного взаимодействия,</a:t>
            </a:r>
            <a:endParaRPr lang="ru-RU"/>
          </a:p>
          <a:p>
            <a:pPr>
              <a:buFont typeface="StarSymbol"/>
              <a:buChar char="l"/>
            </a:pPr>
            <a:r>
              <a:rPr lang="ru-RU" sz="1600" b="1">
                <a:solidFill>
                  <a:srgbClr val="661900"/>
                </a:solidFill>
                <a:latin typeface="Areal"/>
              </a:rPr>
              <a:t>групповая проблемная работа,</a:t>
            </a:r>
            <a:endParaRPr lang="ru-RU"/>
          </a:p>
          <a:p>
            <a:pPr>
              <a:buFont typeface="StarSymbol"/>
              <a:buChar char="l"/>
            </a:pPr>
            <a:r>
              <a:rPr lang="ru-RU" sz="1600" b="1">
                <a:solidFill>
                  <a:srgbClr val="661900"/>
                </a:solidFill>
                <a:latin typeface="Areal"/>
              </a:rPr>
              <a:t>проектные технологии,</a:t>
            </a:r>
            <a:endParaRPr lang="ru-RU"/>
          </a:p>
          <a:p>
            <a:pPr>
              <a:buFont typeface="StarSymbol"/>
              <a:buChar char="l"/>
            </a:pPr>
            <a:r>
              <a:rPr lang="ru-RU" sz="1600" b="1">
                <a:solidFill>
                  <a:srgbClr val="661900"/>
                </a:solidFill>
                <a:latin typeface="Areal"/>
              </a:rPr>
              <a:t>игровые технологии,</a:t>
            </a:r>
            <a:endParaRPr lang="ru-RU"/>
          </a:p>
          <a:p>
            <a:pPr>
              <a:buFont typeface="StarSymbol"/>
              <a:buChar char="l"/>
            </a:pPr>
            <a:r>
              <a:rPr lang="ru-RU" sz="1600" b="1">
                <a:solidFill>
                  <a:srgbClr val="661900"/>
                </a:solidFill>
                <a:latin typeface="Areal"/>
              </a:rPr>
              <a:t>шоу-технология,</a:t>
            </a:r>
            <a:endParaRPr lang="ru-RU"/>
          </a:p>
          <a:p>
            <a:pPr>
              <a:buFont typeface="StarSymbol"/>
              <a:buChar char="l"/>
            </a:pPr>
            <a:r>
              <a:rPr lang="ru-RU" sz="1600" b="1">
                <a:solidFill>
                  <a:srgbClr val="661900"/>
                </a:solidFill>
                <a:latin typeface="Areal"/>
              </a:rPr>
              <a:t>здоровьесберегающие технологии,</a:t>
            </a:r>
            <a:endParaRPr lang="ru-RU"/>
          </a:p>
          <a:p>
            <a:pPr>
              <a:buFont typeface="StarSymbol"/>
              <a:buChar char="l"/>
            </a:pPr>
            <a:r>
              <a:rPr lang="ru-RU" sz="1600" b="1">
                <a:solidFill>
                  <a:srgbClr val="661900"/>
                </a:solidFill>
                <a:latin typeface="Areal"/>
              </a:rPr>
              <a:t>технология «Портфолио». </a:t>
            </a:r>
            <a:r>
              <a:rPr lang="ru-RU" sz="2000" b="1">
                <a:solidFill>
                  <a:srgbClr val="7030A0"/>
                </a:solidFill>
                <a:latin typeface="Times New Roman" pitchFamily="18" charset="0"/>
              </a:rPr>
              <a:t>                      </a:t>
            </a:r>
            <a:r>
              <a:rPr lang="ru-RU" sz="2400" b="1">
                <a:solidFill>
                  <a:srgbClr val="000066"/>
                </a:solidFill>
                <a:latin typeface="Comic Sans MS" pitchFamily="66" charset="0"/>
              </a:rPr>
              <a:t>Формы  работы:</a:t>
            </a:r>
            <a:endParaRPr lang="ru-RU"/>
          </a:p>
          <a:p>
            <a:r>
              <a:rPr lang="ru-RU" sz="2000" b="1">
                <a:solidFill>
                  <a:srgbClr val="002060"/>
                </a:solidFill>
                <a:latin typeface="Times New Roman" pitchFamily="18" charset="0"/>
              </a:rPr>
              <a:t>                                                             </a:t>
            </a:r>
            <a:r>
              <a:rPr lang="ru-RU" sz="1600" b="1">
                <a:solidFill>
                  <a:srgbClr val="661900"/>
                </a:solidFill>
                <a:latin typeface="Areal"/>
              </a:rPr>
              <a:t>классные часы,   конкурсы, деловые и</a:t>
            </a:r>
            <a:endParaRPr lang="ru-RU"/>
          </a:p>
          <a:p>
            <a:r>
              <a:rPr lang="ru-RU" sz="1600" b="1">
                <a:solidFill>
                  <a:srgbClr val="661900"/>
                </a:solidFill>
                <a:latin typeface="Areal"/>
              </a:rPr>
              <a:t>                                                          ролевые игры,  познавательные</a:t>
            </a:r>
            <a:endParaRPr lang="ru-RU"/>
          </a:p>
          <a:p>
            <a:r>
              <a:rPr lang="ru-RU" sz="1600" b="1">
                <a:solidFill>
                  <a:srgbClr val="661900"/>
                </a:solidFill>
                <a:latin typeface="Areal"/>
              </a:rPr>
              <a:t>                                                          программы, соревнования,</a:t>
            </a:r>
            <a:endParaRPr lang="ru-RU"/>
          </a:p>
          <a:p>
            <a:r>
              <a:rPr lang="ru-RU" sz="1600" b="1">
                <a:solidFill>
                  <a:srgbClr val="661900"/>
                </a:solidFill>
                <a:latin typeface="Areal"/>
              </a:rPr>
              <a:t>                                                          презентации,  устные журналы,</a:t>
            </a:r>
            <a:endParaRPr lang="ru-RU"/>
          </a:p>
          <a:p>
            <a:r>
              <a:rPr lang="ru-RU" sz="1600" b="1">
                <a:solidFill>
                  <a:srgbClr val="661900"/>
                </a:solidFill>
                <a:latin typeface="Areal"/>
              </a:rPr>
              <a:t>                                                          Практикумы, коллективные</a:t>
            </a:r>
            <a:endParaRPr lang="ru-RU"/>
          </a:p>
          <a:p>
            <a:r>
              <a:rPr lang="ru-RU" sz="1600" b="1">
                <a:solidFill>
                  <a:srgbClr val="661900"/>
                </a:solidFill>
                <a:latin typeface="Areal"/>
              </a:rPr>
              <a:t>                                                          творческие дела, коллективные   </a:t>
            </a:r>
            <a:endParaRPr lang="ru-RU"/>
          </a:p>
          <a:p>
            <a:r>
              <a:rPr lang="ru-RU" sz="1600" b="1">
                <a:solidFill>
                  <a:srgbClr val="661900"/>
                </a:solidFill>
                <a:latin typeface="Areal"/>
              </a:rPr>
              <a:t>                                                          походы в библиотеку, экскурсии,</a:t>
            </a:r>
            <a:endParaRPr lang="ru-RU"/>
          </a:p>
          <a:p>
            <a:r>
              <a:rPr lang="ru-RU" sz="1600" b="1">
                <a:solidFill>
                  <a:srgbClr val="661900"/>
                </a:solidFill>
                <a:latin typeface="Areal"/>
              </a:rPr>
              <a:t>                                                          акции, туристические походы. </a:t>
            </a:r>
            <a:endParaRPr lang="ru-RU"/>
          </a:p>
          <a:p>
            <a:pPr algn="r"/>
            <a:r>
              <a:rPr lang="ru-RU" sz="1600" b="1">
                <a:solidFill>
                  <a:srgbClr val="661900"/>
                </a:solidFill>
                <a:latin typeface="Areal"/>
              </a:rPr>
              <a:t>    </a:t>
            </a:r>
            <a:endParaRPr lang="ru-RU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5325" y="533400"/>
            <a:ext cx="3224213" cy="241776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3" y="3240088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480</Words>
  <Application>Microsoft Office PowerPoint</Application>
  <PresentationFormat>Экран (4:3)</PresentationFormat>
  <Paragraphs>116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Arial</vt:lpstr>
      <vt:lpstr>DejaVu Sans</vt:lpstr>
      <vt:lpstr>Monotype Corsiva</vt:lpstr>
      <vt:lpstr>Times New Roman</vt:lpstr>
      <vt:lpstr>Comic Sans MS</vt:lpstr>
      <vt:lpstr>StarSymbol</vt:lpstr>
      <vt:lpstr>Areal</vt:lpstr>
      <vt:lpstr>Bookman Old Style</vt:lpstr>
      <vt:lpstr>Arial Black</vt:lpstr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</cp:revision>
  <dcterms:modified xsi:type="dcterms:W3CDTF">2017-11-02T15:53:37Z</dcterms:modified>
</cp:coreProperties>
</file>