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slideLayouts/slideLayout10.xml" ContentType="application/vnd.openxmlformats-officedocument.presentationml.slideLayout+xml"/>
  <Default Extension="gif" ContentType="image/gif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Default Extension="vml" ContentType="application/vnd.openxmlformats-officedocument.vmlDrawing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wmf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"/>
  </p:notesMasterIdLst>
  <p:sldIdLst>
    <p:sldId id="259" r:id="rId2"/>
    <p:sldId id="258" r:id="rId3"/>
    <p:sldId id="264" r:id="rId4"/>
    <p:sldId id="275" r:id="rId5"/>
    <p:sldId id="265" r:id="rId6"/>
    <p:sldId id="268" r:id="rId7"/>
    <p:sldId id="277" r:id="rId8"/>
    <p:sldId id="278" r:id="rId9"/>
    <p:sldId id="269" r:id="rId10"/>
    <p:sldId id="270" r:id="rId11"/>
    <p:sldId id="271" r:id="rId12"/>
    <p:sldId id="272" r:id="rId13"/>
    <p:sldId id="273" r:id="rId14"/>
    <p:sldId id="274" r:id="rId15"/>
    <p:sldId id="283" r:id="rId16"/>
    <p:sldId id="280" r:id="rId17"/>
    <p:sldId id="282" r:id="rId18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showOutlineIcons="0">
    <p:restoredLeft sz="15620"/>
    <p:restoredTop sz="94660"/>
  </p:normalViewPr>
  <p:slideViewPr>
    <p:cSldViewPr>
      <p:cViewPr>
        <p:scale>
          <a:sx n="87" d="100"/>
          <a:sy n="87" d="100"/>
        </p:scale>
        <p:origin x="-72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B8666091-0583-45B3-B319-83CF707F6ADF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8A9D5F3A-EB73-4A40-9DAE-ECC79A1C5B6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536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C3D6B85-5303-4F9B-B1CE-FAE3ADF671B7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891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8915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3111E21-CDA8-4327-ABAE-3995DF0F68E2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10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09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096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B99D806-7E8A-4C5B-A404-B51E9A243A1C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11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301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3011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AAE09B39-C35E-4D9F-A645-B4A9498E5BE2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505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5059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5295511-6443-489B-8E5E-183D1F931A86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710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7107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35EC3D81-197C-42BD-97A6-803F3BBA8D8F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4915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49155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176E0A1-7E4A-45BF-819B-351072894780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120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5120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9114E55-367E-47B6-9407-CE7EA554FEE6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5325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53251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3AB9B0D-0008-4294-B62F-8E8474C604AA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41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7411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793FA273-AB51-4204-B157-D3C228381B61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2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355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5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09C2B2-0806-4F56-BED7-B6F78DEEA0F5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3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560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3AD52BB-E1FD-4E64-89A1-C26C62EAFF21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4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7651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AEC51DE-A64F-4E47-AF1F-0D046BAA563F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69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9699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3CF2EC3-9999-4031-97FD-693DFC665969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6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174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1747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DE1335D-F742-4C12-970E-FF4CE675799D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7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379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3795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98B68C68-53B8-4039-BF0B-69A2181E27A5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8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584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584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E2DDB854-D065-4B6F-AD7A-AC0A7A575734}" type="slidenum">
              <a:rPr lang="ru-RU">
                <a:cs typeface="Arial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9</a:t>
            </a:fld>
            <a:endParaRPr lang="ru-RU">
              <a:cs typeface="Arial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675147-64F9-4540-A7C9-BEBF68F7C26A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34083B-112F-474B-BB65-FD0E2264A60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9041E89-B065-4D0D-BDF9-8568F2A35C34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591203-D4B9-4F77-9E77-3D93DCFC4F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F20B8C-FCC2-4CF5-8C97-3DD7DD498925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BB3066-B46B-4A21-B4CA-769122F7D77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40571-93FE-4CE2-9B85-90A6D9C9D13B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2898EB-A5FA-4F42-9F4C-229D8FA8634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7E537D-51EE-4653-BE1F-083A6951BAFE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91C148-11D4-4061-8BCF-DC484EE216A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BFE389-4918-484E-9C22-0EAC58768589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236298-0493-421C-B508-F346F9CFCFC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E1A60E-6A74-4EA8-BD7A-8B9063301FF7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9CE92E-A2C0-4642-B968-2B21A265494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BA652D-8446-4F1D-9467-F942FB1C03D2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C42D6E9-416E-4503-A5C4-1A59B6817F8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83DD1-3802-457E-8493-FA2451BC625D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3DD8ED-C469-4F44-8735-827436B091F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BA028-6B4A-44F8-84E2-CFDE2F984076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FA09BD-7396-4792-BD01-1F9C4C96887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6A60A3-5247-4495-8CCF-B2E173B7EF7C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4F32CA-B044-4057-A744-747533F5A37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Заголовок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37891" name="Текст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E050D98-5122-4553-A559-29C316D06F1F}" type="datetimeFigureOut">
              <a:rPr lang="ru-RU"/>
              <a:pPr>
                <a:defRPr/>
              </a:pPr>
              <a:t>01.11.2017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E0566A36-5447-4D3F-972F-D40887EE4F4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9" r:id="rId1"/>
    <p:sldLayoutId id="2147483658" r:id="rId2"/>
    <p:sldLayoutId id="2147483657" r:id="rId3"/>
    <p:sldLayoutId id="2147483656" r:id="rId4"/>
    <p:sldLayoutId id="2147483655" r:id="rId5"/>
    <p:sldLayoutId id="2147483654" r:id="rId6"/>
    <p:sldLayoutId id="2147483653" r:id="rId7"/>
    <p:sldLayoutId id="2147483652" r:id="rId8"/>
    <p:sldLayoutId id="2147483651" r:id="rId9"/>
    <p:sldLayoutId id="2147483650" r:id="rId10"/>
    <p:sldLayoutId id="214748364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gif"/><Relationship Id="rId4" Type="http://schemas.openxmlformats.org/officeDocument/2006/relationships/image" Target="../media/image2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7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hyperlink" Target="file:///D:\&#1052;&#1086;&#1080;%20&#1076;&#1086;&#1082;&#1091;&#1084;&#1077;&#1085;&#1090;&#1099;\AppData\Local\Temp\Rar$DI39.728\&#1058;&#1040;&#1053;&#1062;&#1045;&#1042;&#1040;&#1051;&#1068;&#1053;&#1040;&#1071;%20(PPTminimizer).ppt" TargetMode="External"/><Relationship Id="rId5" Type="http://schemas.openxmlformats.org/officeDocument/2006/relationships/image" Target="../media/image26.jpeg"/><Relationship Id="rId4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.gif"/><Relationship Id="rId4" Type="http://schemas.openxmlformats.org/officeDocument/2006/relationships/image" Target="../media/image5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9.gif"/><Relationship Id="rId4" Type="http://schemas.openxmlformats.org/officeDocument/2006/relationships/image" Target="../media/image28.gi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31.gi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0.gif"/><Relationship Id="rId5" Type="http://schemas.openxmlformats.org/officeDocument/2006/relationships/image" Target="../media/image5.jpeg"/><Relationship Id="rId4" Type="http://schemas.openxmlformats.org/officeDocument/2006/relationships/hyperlink" Target="file:///D:\&#1052;&#1086;&#1080;%20&#1076;&#1086;&#1082;&#1091;&#1084;&#1077;&#1085;&#1090;&#1099;\AppData\Local\Temp\Rar$DI39.728\&#1055;.&#1048;.&#1063;&#1072;&#1081;&#1082;&#1086;&#1074;&#1089;&#1082;&#1080;&#1081;-&#1042;&#1072;&#1083;&#1100;&#1089;" TargetMode="Externa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6.gif"/><Relationship Id="rId5" Type="http://schemas.openxmlformats.org/officeDocument/2006/relationships/image" Target="../media/image35.gif"/><Relationship Id="rId4" Type="http://schemas.openxmlformats.org/officeDocument/2006/relationships/image" Target="../media/image34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://mp3ostrov.com/?string=%E2%E0%EB%FC%F1%20%F6%E2%E5%F2%EE%E2%20%F7%E0%E9%EA%EE%E2%F1%EA%E8%E9" TargetMode="External"/><Relationship Id="rId3" Type="http://schemas.openxmlformats.org/officeDocument/2006/relationships/image" Target="../media/image1.jpeg"/><Relationship Id="rId7" Type="http://schemas.openxmlformats.org/officeDocument/2006/relationships/hyperlink" Target="http://flaminguru.narod.ru/posl5.htm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school-collection.edu.ru/catalog/res/86070c84-930f-4321-9f04-48a17da873e9/?from=3709fea8-1ff7-26a5-c7c0-32f1d04346a8&amp;interface=pupil&amp;class=49&amp;subject=38" TargetMode="External"/><Relationship Id="rId5" Type="http://schemas.openxmlformats.org/officeDocument/2006/relationships/hyperlink" Target="http://myclass.shkola.hc.ru/index.php?option=com_content&amp;view=category&amp;layout=blog&amp;id=49&amp;Itemid=76" TargetMode="External"/><Relationship Id="rId10" Type="http://schemas.openxmlformats.org/officeDocument/2006/relationships/hyperlink" Target="http://fizkultira.ucoz.com/load/10" TargetMode="External"/><Relationship Id="rId4" Type="http://schemas.openxmlformats.org/officeDocument/2006/relationships/image" Target="../media/image37.gif"/><Relationship Id="rId9" Type="http://schemas.openxmlformats.org/officeDocument/2006/relationships/hyperlink" Target="http://www.proshkolu.ru/user/natalya7777d/file/1721788/" TargetMode="Externa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7" Type="http://schemas.openxmlformats.org/officeDocument/2006/relationships/image" Target="../media/image7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gif"/><Relationship Id="rId5" Type="http://schemas.openxmlformats.org/officeDocument/2006/relationships/image" Target="../media/image5.jpeg"/><Relationship Id="rId4" Type="http://schemas.openxmlformats.org/officeDocument/2006/relationships/image" Target="../media/image4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gif"/><Relationship Id="rId3" Type="http://schemas.openxmlformats.org/officeDocument/2006/relationships/image" Target="../media/image1.jpeg"/><Relationship Id="rId7" Type="http://schemas.openxmlformats.org/officeDocument/2006/relationships/hyperlink" Target="http://school-collection.edu.ru/catalog/res/86070c84-930f-4321-9f04-48a17da873e9/?from=3709fea8-1ff7-26a5-c7c0-32f1d04346a8&amp;interface=pupil&amp;class=49&amp;subject=38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gif"/><Relationship Id="rId5" Type="http://schemas.openxmlformats.org/officeDocument/2006/relationships/image" Target="../media/image9.jpe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4.gif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jpeg"/><Relationship Id="rId4" Type="http://schemas.openxmlformats.org/officeDocument/2006/relationships/image" Target="../media/image15.gi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jpeg"/><Relationship Id="rId5" Type="http://schemas.openxmlformats.org/officeDocument/2006/relationships/image" Target="../media/image18.gif"/><Relationship Id="rId4" Type="http://schemas.openxmlformats.org/officeDocument/2006/relationships/image" Target="../media/image17.gi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hyperlink" Target="file:///D:\&#1052;&#1086;&#1080;%20&#1076;&#1086;&#1082;&#1091;&#1084;&#1077;&#1085;&#1090;&#1099;\AppData\Local\Temp\Rar$DI39.728\otdyh_nash_fizkultminutka.mp3" TargetMode="External"/><Relationship Id="rId4" Type="http://schemas.openxmlformats.org/officeDocument/2006/relationships/image" Target="../media/image19.gif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.gif"/><Relationship Id="rId4" Type="http://schemas.openxmlformats.org/officeDocument/2006/relationships/image" Target="../media/image20.gi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gif"/><Relationship Id="rId5" Type="http://schemas.openxmlformats.org/officeDocument/2006/relationships/image" Target="../media/image23.gif"/><Relationship Id="rId4" Type="http://schemas.openxmlformats.org/officeDocument/2006/relationships/image" Target="../media/image22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40" name="Группа 387"/>
          <p:cNvGrpSpPr>
            <a:grpSpLocks/>
          </p:cNvGrpSpPr>
          <p:nvPr/>
        </p:nvGrpSpPr>
        <p:grpSpPr bwMode="auto">
          <a:xfrm>
            <a:off x="-227013" y="520700"/>
            <a:ext cx="9210676" cy="7058025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571944" y="1352535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396458" y="161585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47" name="Группа 56"/>
          <p:cNvGrpSpPr>
            <a:grpSpLocks/>
          </p:cNvGrpSpPr>
          <p:nvPr/>
        </p:nvGrpSpPr>
        <p:grpSpPr bwMode="auto">
          <a:xfrm>
            <a:off x="4760913" y="1071563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4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83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84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85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4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6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761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3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70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76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4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42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0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04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7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47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5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435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5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2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6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439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4393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4399" name="Подзаголовок 395"/>
          <p:cNvSpPr>
            <a:spLocks noGrp="1"/>
          </p:cNvSpPr>
          <p:nvPr>
            <p:ph type="subTitle" idx="1"/>
          </p:nvPr>
        </p:nvSpPr>
        <p:spPr>
          <a:xfrm>
            <a:off x="4684713" y="4743450"/>
            <a:ext cx="3249612" cy="1274763"/>
          </a:xfrm>
        </p:spPr>
        <p:txBody>
          <a:bodyPr/>
          <a:lstStyle/>
          <a:p>
            <a:pPr algn="r" eaLnBrk="1" hangingPunct="1"/>
            <a:endParaRPr lang="ru-RU" sz="1400" b="1" smtClean="0">
              <a:solidFill>
                <a:srgbClr val="002060"/>
              </a:solidFill>
              <a:latin typeface="Arial Narrow" pitchFamily="34" charset="0"/>
            </a:endParaRPr>
          </a:p>
        </p:txBody>
      </p:sp>
      <p:sp>
        <p:nvSpPr>
          <p:cNvPr id="345" name="Заголовок 394"/>
          <p:cNvSpPr txBox="1">
            <a:spLocks/>
          </p:cNvSpPr>
          <p:nvPr/>
        </p:nvSpPr>
        <p:spPr>
          <a:xfrm>
            <a:off x="1689590" y="243218"/>
            <a:ext cx="7122306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anchor="ctr"/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ru-RU" sz="3200" b="1" dirty="0" err="1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Здоровьесберегающие</a:t>
            </a: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технологии</a:t>
            </a:r>
          </a:p>
          <a:p>
            <a:pPr fontAlgn="auto">
              <a:spcAft>
                <a:spcPts val="0"/>
              </a:spcAft>
              <a:defRPr/>
            </a:pP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 на уроках русского языка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pic>
        <p:nvPicPr>
          <p:cNvPr id="14401" name="Рисунок 1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27163" y="2362200"/>
            <a:ext cx="2752725" cy="1828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402" name="Рисунок 5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795463" y="4271963"/>
            <a:ext cx="2516187" cy="1481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7" name="Облако 106"/>
          <p:cNvSpPr/>
          <p:nvPr/>
        </p:nvSpPr>
        <p:spPr>
          <a:xfrm>
            <a:off x="113106" y="1318458"/>
            <a:ext cx="5000660" cy="1003842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04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4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4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8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8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8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4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4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46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4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4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4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7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4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34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3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30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7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5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2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05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5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6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08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08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113765" y="210807"/>
            <a:ext cx="5562901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Работа по картине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10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1104" name="Рисунок 4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95300" y="2500313"/>
            <a:ext cx="4087813" cy="2951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05" name="Прямоугольник 226"/>
          <p:cNvSpPr>
            <a:spLocks noChangeArrowheads="1"/>
          </p:cNvSpPr>
          <p:nvPr/>
        </p:nvSpPr>
        <p:spPr bwMode="auto">
          <a:xfrm>
            <a:off x="939800" y="1465263"/>
            <a:ext cx="4303713" cy="830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solidFill>
                  <a:srgbClr val="002060"/>
                </a:solidFill>
              </a:rPr>
              <a:t>Сочинение  в жанре репортажа  по картине А.В.Сайкиной «Детская спортивная     школа»</a:t>
            </a:r>
            <a:endParaRPr lang="ru-RU" sz="1600">
              <a:solidFill>
                <a:srgbClr val="002060"/>
              </a:solidFill>
            </a:endParaRPr>
          </a:p>
        </p:txBody>
      </p:sp>
      <p:graphicFrame>
        <p:nvGraphicFramePr>
          <p:cNvPr id="1035" name="Object 11">
            <a:hlinkClick r:id="rId6" action="ppaction://hlinkpres?slideindex=1&amp;slidetitle="/>
          </p:cNvPr>
          <p:cNvGraphicFramePr>
            <a:graphicFrameLocks noChangeAspect="1"/>
          </p:cNvGraphicFramePr>
          <p:nvPr/>
        </p:nvGraphicFramePr>
        <p:xfrm>
          <a:off x="5370513" y="3117850"/>
          <a:ext cx="3633787" cy="2725738"/>
        </p:xfrm>
        <a:graphic>
          <a:graphicData uri="http://schemas.openxmlformats.org/presentationml/2006/ole">
            <p:oleObj spid="_x0000_s1035" name="Презентация" r:id="rId7" imgW="4570530" imgH="3427618" progId="PowerPoint.Show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4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4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4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90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91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92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4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6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368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3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31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83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249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21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0211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8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54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012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995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5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6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998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999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130314" y="118575"/>
            <a:ext cx="5404063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Arial Narrow" pitchFamily="34" charset="0"/>
              </a:rPr>
              <a:t>Словарная работа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Arial Narrow" pitchFamily="34" charset="0"/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00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0006" name="Объект 227"/>
          <p:cNvSpPr>
            <a:spLocks noGrp="1"/>
          </p:cNvSpPr>
          <p:nvPr>
            <p:ph idx="1"/>
          </p:nvPr>
        </p:nvSpPr>
        <p:spPr>
          <a:xfrm>
            <a:off x="153988" y="927100"/>
            <a:ext cx="4373562" cy="4525963"/>
          </a:xfrm>
        </p:spPr>
        <p:txBody>
          <a:bodyPr/>
          <a:lstStyle/>
          <a:p>
            <a:pPr eaLnBrk="1" hangingPunct="1"/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Как вы понимаете слово репортёр?</a:t>
            </a:r>
          </a:p>
          <a:p>
            <a:pPr eaLnBrk="1" hangingPunct="1"/>
            <a:r>
              <a:rPr lang="ru-RU" sz="1800" b="1" smtClean="0">
                <a:solidFill>
                  <a:srgbClr val="002060"/>
                </a:solidFill>
                <a:latin typeface="Arial" charset="0"/>
                <a:cs typeface="Arial" charset="0"/>
              </a:rPr>
              <a:t>Репортёр</a:t>
            </a:r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 – журналист, доставляющий в газету сведения о фактах и событиях местной жизни.</a:t>
            </a:r>
          </a:p>
          <a:p>
            <a:pPr eaLnBrk="1" hangingPunct="1"/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Что должен знать и уметь спортивный репортёр? </a:t>
            </a:r>
          </a:p>
          <a:p>
            <a:pPr eaLnBrk="1" hangingPunct="1"/>
            <a:r>
              <a:rPr lang="ru-RU" sz="1800" smtClean="0">
                <a:latin typeface="Arial" charset="0"/>
                <a:cs typeface="Arial" charset="0"/>
              </a:rPr>
              <a:t>1) отобрать самое главное из того, что происходит на твоих глазах;</a:t>
            </a:r>
            <a:br>
              <a:rPr lang="ru-RU" sz="1800" smtClean="0">
                <a:latin typeface="Arial" charset="0"/>
                <a:cs typeface="Arial" charset="0"/>
              </a:rPr>
            </a:br>
            <a:r>
              <a:rPr lang="ru-RU" sz="1800" smtClean="0">
                <a:latin typeface="Arial" charset="0"/>
                <a:cs typeface="Arial" charset="0"/>
              </a:rPr>
              <a:t>2) должен прежде всего знать и любить спорт;</a:t>
            </a:r>
            <a:br>
              <a:rPr lang="ru-RU" sz="1800" smtClean="0">
                <a:latin typeface="Arial" charset="0"/>
                <a:cs typeface="Arial" charset="0"/>
              </a:rPr>
            </a:br>
            <a:r>
              <a:rPr lang="ru-RU" sz="1800" smtClean="0">
                <a:latin typeface="Arial" charset="0"/>
                <a:cs typeface="Arial" charset="0"/>
              </a:rPr>
              <a:t>3) нужно так писать свои репортажи, чтобы каждый читатель “увидел” ваши </a:t>
            </a:r>
            <a:r>
              <a:rPr lang="ru-RU" sz="2000" smtClean="0"/>
              <a:t>соревнования.</a:t>
            </a:r>
          </a:p>
          <a:p>
            <a:pPr eaLnBrk="1" hangingPunct="1"/>
            <a:endParaRPr lang="ru-RU" sz="2000" b="1" smtClean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007" name="Picture 10" descr="книга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438650" y="1966913"/>
            <a:ext cx="4678363" cy="350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5" name="Прямоугольник 234"/>
          <p:cNvSpPr/>
          <p:nvPr/>
        </p:nvSpPr>
        <p:spPr>
          <a:xfrm>
            <a:off x="4697413" y="2225675"/>
            <a:ext cx="4165600" cy="3170238"/>
          </a:xfrm>
          <a:prstGeom prst="rect">
            <a:avLst/>
          </a:prstGeom>
        </p:spPr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C00000"/>
                </a:solidFill>
                <a:latin typeface="AnastasiaScript" pitchFamily="2" charset="0"/>
                <a:cs typeface="Times New Roman" pitchFamily="18" charset="0"/>
              </a:rPr>
              <a:t>                    </a:t>
            </a:r>
            <a:r>
              <a:rPr lang="ru-RU" sz="20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astasiaScript" pitchFamily="2" charset="0"/>
                <a:cs typeface="Times New Roman" pitchFamily="18" charset="0"/>
              </a:rPr>
              <a:t>Словарь мудрых мыслей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1. Кто спортом занимается, тот силы набирается.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2. Со спортом не дружишь – не раз о том потужишь.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3. Отдай спорту время, а взамен получи здоровье.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4. В здоровом теле – здоровый дух.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5. Систематически заниматься спортом – значит заботиться о своём здоровье.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Times New Roman" pitchFamily="18" charset="0"/>
              </a:rPr>
              <a:t>6. Здоровье всего дороже. Здоровье дороже богатства.</a:t>
            </a:r>
          </a:p>
        </p:txBody>
      </p:sp>
      <p:pic>
        <p:nvPicPr>
          <p:cNvPr id="40009" name="Picture 111" descr="Z:\newtek\_backgrounds_1.02\Tim\powerpoint templates\101-120\television_studio\elements\man_editing_video_workstation_hg_clr.gif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224088" y="5002213"/>
            <a:ext cx="1635125" cy="1771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198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199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199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438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39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40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199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41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416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199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8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199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5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331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9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297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5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2259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3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202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217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200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0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1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203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3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735306" y="215377"/>
            <a:ext cx="6078781" cy="876365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Психологическая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205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2054" name="Объект 227"/>
          <p:cNvSpPr>
            <a:spLocks noGrp="1"/>
          </p:cNvSpPr>
          <p:nvPr>
            <p:ph idx="1"/>
          </p:nvPr>
        </p:nvSpPr>
        <p:spPr>
          <a:xfrm>
            <a:off x="392113" y="1687513"/>
            <a:ext cx="8229600" cy="4525962"/>
          </a:xfrm>
        </p:spPr>
        <p:txBody>
          <a:bodyPr/>
          <a:lstStyle/>
          <a:p>
            <a:pPr marL="265113" indent="-265113" eaLnBrk="1" hangingPunct="1">
              <a:lnSpc>
                <a:spcPct val="80000"/>
              </a:lnSpc>
              <a:buFont typeface="Wingdings 2" pitchFamily="18" charset="2"/>
              <a:buChar char=""/>
            </a:pPr>
            <a:r>
              <a:rPr lang="ru-RU" sz="1800" smtClean="0">
                <a:latin typeface="Arial" charset="0"/>
                <a:cs typeface="Arial" charset="0"/>
              </a:rPr>
              <a:t> </a:t>
            </a:r>
            <a:r>
              <a:rPr lang="ru-RU" sz="1800" b="1" smtClean="0">
                <a:solidFill>
                  <a:srgbClr val="002060"/>
                </a:solidFill>
                <a:latin typeface="Arial" charset="0"/>
                <a:cs typeface="Arial" charset="0"/>
              </a:rPr>
              <a:t>Текст для орфографического разбора.</a:t>
            </a:r>
          </a:p>
          <a:p>
            <a:pPr marL="265113" indent="-265113" algn="just" eaLnBrk="1" hangingPunct="1">
              <a:lnSpc>
                <a:spcPct val="80000"/>
              </a:lnSpc>
              <a:buFont typeface="Wingdings 2" pitchFamily="18" charset="2"/>
              <a:buChar char=""/>
            </a:pPr>
            <a:r>
              <a:rPr lang="en-US" sz="1800" smtClean="0">
                <a:latin typeface="Arial" charset="0"/>
                <a:cs typeface="Arial" charset="0"/>
              </a:rPr>
              <a:t>   </a:t>
            </a:r>
            <a:r>
              <a:rPr lang="ru-RU" sz="1800" smtClean="0">
                <a:latin typeface="Arial" charset="0"/>
                <a:cs typeface="Arial" charset="0"/>
              </a:rPr>
              <a:t>Очень полезно и приятно смотреть на аквариум с разноцветными рыбками. Плавно раскачивающиеся водоросли и плавающие рыбки погружают нас в состояние невесомости. Всё наше тело медленно расслабляется, кровеносные сосуды расширяются, сердце начинает биться ровнее, полностью исчезают напряжение в теле и головная боль. Аквариум - прекрасное средство от страха в зубном кабинете.</a:t>
            </a:r>
          </a:p>
          <a:p>
            <a:pPr marL="265113" indent="-265113" algn="just" eaLnBrk="1" hangingPunct="1">
              <a:lnSpc>
                <a:spcPct val="80000"/>
              </a:lnSpc>
              <a:buFont typeface="Wingdings 2" pitchFamily="18" charset="2"/>
              <a:buChar char=""/>
            </a:pPr>
            <a:endParaRPr lang="ru-RU" sz="1800" smtClean="0">
              <a:latin typeface="Arial" charset="0"/>
              <a:cs typeface="Arial" charset="0"/>
            </a:endParaRPr>
          </a:p>
        </p:txBody>
      </p:sp>
      <p:pic>
        <p:nvPicPr>
          <p:cNvPr id="227" name="Рисунок 22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70175" y="3573463"/>
            <a:ext cx="3898900" cy="2416175"/>
          </a:xfrm>
          <a:prstGeom prst="rect">
            <a:avLst/>
          </a:prstGeom>
          <a:ln>
            <a:noFill/>
          </a:ln>
          <a:effectLst>
            <a:outerShdw blurRad="107950" dist="12700" dir="5400000" algn="ctr">
              <a:srgbClr val="000000"/>
            </a:outerShdw>
          </a:effectLst>
        </p:spPr>
      </p:pic>
      <p:pic>
        <p:nvPicPr>
          <p:cNvPr id="42056" name="Picture 2" descr="D:\Мои рисунки\рыбка.gif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090988" y="4198938"/>
            <a:ext cx="504825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057" name="Picture 2" descr="D:\Мои рисунки\рыбка.gif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884863" y="3843338"/>
            <a:ext cx="506412" cy="561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36" name="Группа 387"/>
          <p:cNvGrpSpPr>
            <a:grpSpLocks/>
          </p:cNvGrpSpPr>
          <p:nvPr/>
        </p:nvGrpSpPr>
        <p:grpSpPr bwMode="auto">
          <a:xfrm>
            <a:off x="-638175" y="2138363"/>
            <a:ext cx="4887913" cy="5227637"/>
            <a:chOff x="-836391" y="302553"/>
            <a:chExt cx="9261364" cy="7124638"/>
          </a:xfrm>
        </p:grpSpPr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43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44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8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8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8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45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6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46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6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3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7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40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8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8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49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4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34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0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3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430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1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7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2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5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3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422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4054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5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6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7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58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4085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86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Эмоциональная разгрузка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099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100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410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4102" name="Объект 227"/>
          <p:cNvSpPr>
            <a:spLocks noGrp="1"/>
          </p:cNvSpPr>
          <p:nvPr>
            <p:ph idx="1"/>
          </p:nvPr>
        </p:nvSpPr>
        <p:spPr>
          <a:xfrm>
            <a:off x="314325" y="1358900"/>
            <a:ext cx="4725988" cy="4525963"/>
          </a:xfrm>
        </p:spPr>
        <p:txBody>
          <a:bodyPr/>
          <a:lstStyle/>
          <a:p>
            <a:pPr marL="0" indent="0" eaLnBrk="1" hangingPunct="1">
              <a:buFont typeface="Arial" charset="0"/>
              <a:buNone/>
            </a:pPr>
            <a:r>
              <a:rPr lang="ru-RU" sz="2000" b="1" smtClean="0">
                <a:solidFill>
                  <a:srgbClr val="C00000"/>
                </a:solidFill>
                <a:hlinkClick r:id="rId4" action="ppaction://hlinkfile"/>
              </a:rPr>
              <a:t>Послушайте музыку П.И.Чайковского.</a:t>
            </a:r>
            <a:endParaRPr lang="ru-RU" sz="2000" b="1" smtClean="0">
              <a:solidFill>
                <a:srgbClr val="C00000"/>
              </a:solidFill>
            </a:endParaRPr>
          </a:p>
          <a:p>
            <a:pPr marL="0" indent="0" eaLnBrk="1" hangingPunct="1">
              <a:buFont typeface="Arial" charset="0"/>
              <a:buNone/>
            </a:pPr>
            <a:r>
              <a:rPr lang="ru-RU" sz="2000" smtClean="0"/>
              <a:t>Представьте себе зрительно картину</a:t>
            </a:r>
          </a:p>
          <a:p>
            <a:pPr marL="0" indent="0" eaLnBrk="1" hangingPunct="1">
              <a:buFont typeface="Arial" charset="0"/>
              <a:buNone/>
            </a:pPr>
            <a:r>
              <a:rPr lang="ru-RU" sz="2000" smtClean="0"/>
              <a:t>на основе услышанной мелодии. Попробуйте ее словесно описать.</a:t>
            </a:r>
          </a:p>
        </p:txBody>
      </p:sp>
      <p:pic>
        <p:nvPicPr>
          <p:cNvPr id="44103" name="Picture 10" descr="книга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4438650" y="1966913"/>
            <a:ext cx="4678363" cy="3508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104" name="Прямоугольник 226"/>
          <p:cNvSpPr>
            <a:spLocks noChangeArrowheads="1"/>
          </p:cNvSpPr>
          <p:nvPr/>
        </p:nvSpPr>
        <p:spPr bwMode="auto">
          <a:xfrm>
            <a:off x="4811713" y="2487613"/>
            <a:ext cx="3913187" cy="2209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ru-RU" sz="2400">
                <a:solidFill>
                  <a:srgbClr val="990000"/>
                </a:solidFill>
                <a:latin typeface="AnastasiaScript"/>
              </a:rPr>
              <a:t>       </a:t>
            </a:r>
            <a:r>
              <a:rPr lang="ru-RU" sz="2400" b="1">
                <a:solidFill>
                  <a:srgbClr val="990000"/>
                </a:solidFill>
                <a:latin typeface="AnastasiaScript"/>
              </a:rPr>
              <a:t>Словарь мудрых мыслей</a:t>
            </a:r>
          </a:p>
          <a:p>
            <a:pPr>
              <a:lnSpc>
                <a:spcPct val="80000"/>
              </a:lnSpc>
            </a:pPr>
            <a:endParaRPr lang="ru-RU" sz="2400">
              <a:solidFill>
                <a:srgbClr val="990000"/>
              </a:solidFill>
              <a:latin typeface="AnastasiaScript"/>
            </a:endParaRPr>
          </a:p>
          <a:p>
            <a:pPr>
              <a:lnSpc>
                <a:spcPct val="80000"/>
              </a:lnSpc>
            </a:pPr>
            <a:r>
              <a:rPr lang="ru-RU" sz="2400">
                <a:latin typeface="AnastasiaScript"/>
              </a:rPr>
              <a:t>1</a:t>
            </a:r>
            <a:r>
              <a:rPr lang="ru-RU" sz="2000">
                <a:latin typeface="AnastasiaScript"/>
              </a:rPr>
              <a:t>. Хорошая музыка оздоравливает душу. </a:t>
            </a:r>
          </a:p>
          <a:p>
            <a:pPr>
              <a:lnSpc>
                <a:spcPct val="80000"/>
              </a:lnSpc>
            </a:pPr>
            <a:r>
              <a:rPr lang="ru-RU" sz="2000">
                <a:latin typeface="AnastasiaScript"/>
              </a:rPr>
              <a:t>2.  Музыка открывает человеку те возможности, которые в нем скрыты.</a:t>
            </a:r>
          </a:p>
          <a:p>
            <a:pPr>
              <a:lnSpc>
                <a:spcPct val="80000"/>
              </a:lnSpc>
            </a:pPr>
            <a:r>
              <a:rPr lang="ru-RU" sz="2000">
                <a:latin typeface="AnastasiaScript"/>
              </a:rPr>
              <a:t>3. Улыбка – лучшая таблетка. </a:t>
            </a:r>
          </a:p>
          <a:p>
            <a:pPr>
              <a:lnSpc>
                <a:spcPct val="80000"/>
              </a:lnSpc>
            </a:pPr>
            <a:r>
              <a:rPr lang="ru-RU" sz="2000">
                <a:latin typeface="AnastasiaScript"/>
              </a:rPr>
              <a:t>4.  Не унывай,! Унывающий обречен на неудачи.</a:t>
            </a:r>
          </a:p>
        </p:txBody>
      </p:sp>
      <p:pic>
        <p:nvPicPr>
          <p:cNvPr id="44105" name="Picture 12" descr="conductor_conducting_hg_clr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912813" y="3948113"/>
            <a:ext cx="2501900" cy="2501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4106" name="Picture 39" descr="Z:\newtek\_backgrounds_1.02\Tim\powerpoint templates\61-80\sheet_music\elements\notes_fly_out_hg_wht.gif"/>
          <p:cNvPicPr>
            <a:picLocks noChangeAspect="1" noChangeArrowheads="1" noCrop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2370138" y="3071813"/>
            <a:ext cx="1847850" cy="1847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084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091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092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532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33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34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093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50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510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4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8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5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5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6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425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7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9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391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8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5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6353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099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32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0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296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1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626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6102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3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4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5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06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6133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34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Поэтическая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8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6149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46150" name="Picture 4" descr="водопад"/>
          <p:cNvPicPr>
            <a:picLocks noGrp="1" noChangeAspect="1" noChangeArrowheads="1" noCrop="1"/>
          </p:cNvPicPr>
          <p:nvPr>
            <p:ph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601663" y="1416050"/>
            <a:ext cx="5507037" cy="4573588"/>
          </a:xfrm>
        </p:spPr>
      </p:pic>
      <p:sp>
        <p:nvSpPr>
          <p:cNvPr id="46151" name="TextBox 226"/>
          <p:cNvSpPr txBox="1">
            <a:spLocks noChangeArrowheads="1"/>
          </p:cNvSpPr>
          <p:nvPr/>
        </p:nvSpPr>
        <p:spPr bwMode="auto">
          <a:xfrm>
            <a:off x="6465888" y="3248025"/>
            <a:ext cx="2459037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C00000"/>
                </a:solidFill>
                <a:latin typeface="Calibri" pitchFamily="34" charset="0"/>
              </a:rPr>
              <a:t>Творческое задание</a:t>
            </a:r>
          </a:p>
          <a:p>
            <a:r>
              <a:rPr lang="ru-RU">
                <a:latin typeface="Calibri" pitchFamily="34" charset="0"/>
              </a:rPr>
              <a:t>Попробуйте сочинить </a:t>
            </a:r>
          </a:p>
          <a:p>
            <a:r>
              <a:rPr lang="ru-RU">
                <a:latin typeface="Calibri" pitchFamily="34" charset="0"/>
              </a:rPr>
              <a:t>несколько поэтических</a:t>
            </a:r>
          </a:p>
          <a:p>
            <a:r>
              <a:rPr lang="ru-RU">
                <a:latin typeface="Calibri" pitchFamily="34" charset="0"/>
              </a:rPr>
              <a:t>строк к этой картине.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3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39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40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8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8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8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41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5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55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2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3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3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50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4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7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5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3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44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6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40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4840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7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7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8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4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49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4831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48150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1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2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3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5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4818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82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Поэтическая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5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6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8197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48198" name="TextBox 226"/>
          <p:cNvSpPr txBox="1">
            <a:spLocks noChangeArrowheads="1"/>
          </p:cNvSpPr>
          <p:nvPr/>
        </p:nvSpPr>
        <p:spPr bwMode="auto">
          <a:xfrm>
            <a:off x="787400" y="2489200"/>
            <a:ext cx="7775575" cy="283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Однажды в теплую погоду                   Стою на берегу у водопада,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Я вышла в лес. Тут тишина…              Природа за душу берет.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Здесь не было совсем народа,             Уже другого мне не надо: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Везде она… Она – весна!                       Она меня с собой зовет.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Лишь водопад журчит игриво,           Вода, деревья, так красиво!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Деревья, воздух свеж, вода…               И</a:t>
            </a:r>
            <a:r>
              <a:rPr lang="ru-RU" i="1">
                <a:solidFill>
                  <a:srgbClr val="002060"/>
                </a:solidFill>
              </a:rPr>
              <a:t>, </a:t>
            </a:r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окунаясь с головой,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В природе  очень все красиво,              Я думаю, что это было,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Тот водопад со мной всегда!               Но это сон лишь только мой…</a:t>
            </a:r>
          </a:p>
          <a:p>
            <a:r>
              <a:rPr lang="ru-RU" i="1">
                <a:solidFill>
                  <a:srgbClr val="002060"/>
                </a:solidFill>
                <a:latin typeface="Calibri" pitchFamily="34" charset="0"/>
              </a:rPr>
              <a:t>              (стихи сочинили учащиеся 11класса)</a:t>
            </a:r>
          </a:p>
          <a:p>
            <a:endParaRPr lang="ru-RU">
              <a:solidFill>
                <a:srgbClr val="002060"/>
              </a:solidFill>
              <a:latin typeface="Calibri" pitchFamily="34" charset="0"/>
            </a:endParaRPr>
          </a:p>
        </p:txBody>
      </p:sp>
      <p:sp>
        <p:nvSpPr>
          <p:cNvPr id="48199" name="TextBox 227"/>
          <p:cNvSpPr txBox="1">
            <a:spLocks noChangeArrowheads="1"/>
          </p:cNvSpPr>
          <p:nvPr/>
        </p:nvSpPr>
        <p:spPr bwMode="auto">
          <a:xfrm>
            <a:off x="3187700" y="1901825"/>
            <a:ext cx="19653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2000" b="1">
                <a:solidFill>
                  <a:srgbClr val="C00000"/>
                </a:solidFill>
                <a:latin typeface="Calibri" pitchFamily="34" charset="0"/>
              </a:rPr>
              <a:t>Стихи к картине</a:t>
            </a:r>
          </a:p>
        </p:txBody>
      </p:sp>
      <p:pic>
        <p:nvPicPr>
          <p:cNvPr id="48200" name="Рисунок 234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1463675" y="1277938"/>
            <a:ext cx="1700213" cy="1157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18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18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8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63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3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3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8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60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60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8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5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52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8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49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5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045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42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39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036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019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19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0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022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3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0"/>
            <a:ext cx="6643734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Предупредительная страница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024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50246" name="TextBox 226"/>
          <p:cNvSpPr txBox="1">
            <a:spLocks noChangeArrowheads="1"/>
          </p:cNvSpPr>
          <p:nvPr/>
        </p:nvSpPr>
        <p:spPr bwMode="auto">
          <a:xfrm>
            <a:off x="6064250" y="3268663"/>
            <a:ext cx="30226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>
                <a:latin typeface="Calibri" pitchFamily="34" charset="0"/>
              </a:rPr>
              <a:t>Работая за компьютером,</a:t>
            </a:r>
          </a:p>
          <a:p>
            <a:r>
              <a:rPr lang="ru-RU">
                <a:latin typeface="Calibri" pitchFamily="34" charset="0"/>
              </a:rPr>
              <a:t>помни о том, что нельзя </a:t>
            </a:r>
          </a:p>
          <a:p>
            <a:r>
              <a:rPr lang="ru-RU">
                <a:latin typeface="Calibri" pitchFamily="34" charset="0"/>
              </a:rPr>
              <a:t>за ним просиживать часами.</a:t>
            </a:r>
          </a:p>
          <a:p>
            <a:r>
              <a:rPr lang="ru-RU">
                <a:latin typeface="Calibri" pitchFamily="34" charset="0"/>
              </a:rPr>
              <a:t>Это вредит здоровью!</a:t>
            </a:r>
          </a:p>
        </p:txBody>
      </p:sp>
      <p:pic>
        <p:nvPicPr>
          <p:cNvPr id="50247" name="Picture 18" descr="Z:\newtek\_backgrounds_1.02\Tim\powerpoint templates\21-40\excellence_in_education\elements\geeky_girl_at_computer_hg_wht.gif"/>
          <p:cNvPicPr>
            <a:picLocks noGrp="1" noChangeAspect="1" noChangeArrowheads="1" noCrop="1"/>
          </p:cNvPicPr>
          <p:nvPr>
            <p:ph idx="1"/>
          </p:nvPr>
        </p:nvPicPr>
        <p:blipFill>
          <a:blip r:embed="rId4"/>
          <a:srcRect/>
          <a:stretch>
            <a:fillRect/>
          </a:stretch>
        </p:blipFill>
        <p:spPr>
          <a:xfrm>
            <a:off x="1387475" y="2825750"/>
            <a:ext cx="3333750" cy="2705100"/>
          </a:xfrm>
        </p:spPr>
      </p:pic>
      <p:sp>
        <p:nvSpPr>
          <p:cNvPr id="410" name="AutoShape 12"/>
          <p:cNvSpPr>
            <a:spLocks noChangeArrowheads="1"/>
          </p:cNvSpPr>
          <p:nvPr/>
        </p:nvSpPr>
        <p:spPr bwMode="auto">
          <a:xfrm>
            <a:off x="1671638" y="1966913"/>
            <a:ext cx="2387600" cy="990600"/>
          </a:xfrm>
          <a:prstGeom prst="wedgeRectCallout">
            <a:avLst>
              <a:gd name="adj1" fmla="val -1769"/>
              <a:gd name="adj2" fmla="val 10416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/>
          </a:extLst>
        </p:spPr>
        <p:txBody>
          <a:bodyPr wrap="none"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Не следует забывать об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уроках! Делу время, а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cs typeface="+mn-cs"/>
              </a:rPr>
              <a:t>потехе час! </a:t>
            </a:r>
          </a:p>
        </p:txBody>
      </p:sp>
      <p:pic>
        <p:nvPicPr>
          <p:cNvPr id="50249" name="Picture 9" descr="Z:\newtek\_backgrounds_1.02\Tim\powerpoint templates\21-40\future_learning\elements\computer_girl_hg_wht.gif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39713" y="1150938"/>
            <a:ext cx="1271587" cy="1366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0250" name="Picture 10" descr="Z:\newtek\_backgrounds_1.02\Tim\powerpoint templates\21-40\future_learning\elements\monitor_accessories_information_highway_hg_wht.gif"/>
          <p:cNvPicPr>
            <a:picLocks noChangeAspect="1" noChangeArrowheads="1" noCrop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4568825" y="2416175"/>
            <a:ext cx="1350963" cy="147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2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3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3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7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7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7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3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5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65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3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62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3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6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53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53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9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5249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6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4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5241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5224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4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5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5227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7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614942" y="0"/>
            <a:ext cx="6243206" cy="1143000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Использованные ресурсы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5229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52294" name="Picture 14" descr="Z:\newtek\_backgrounds_1.02\Greg\First Day of School\teacher_kids_waving.gif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789613" y="3727450"/>
            <a:ext cx="2628900" cy="2805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2295" name="Прямоугольник 227"/>
          <p:cNvSpPr>
            <a:spLocks noChangeArrowheads="1"/>
          </p:cNvSpPr>
          <p:nvPr/>
        </p:nvSpPr>
        <p:spPr bwMode="auto">
          <a:xfrm>
            <a:off x="388938" y="1385888"/>
            <a:ext cx="5956300" cy="7570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>
                <a:latin typeface="Calibri" pitchFamily="34" charset="0"/>
                <a:hlinkClick r:id="rId5"/>
              </a:rPr>
              <a:t>http://myclass.shkola.hc.ru/index.php?option=com_content&amp;view=category&amp;layout=blog&amp;id=49&amp;Itemid=76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6"/>
              </a:rPr>
              <a:t>http://school-collection.edu.ru/catalog/res/86070c84-930f-4321-9f04-48a17da873e9/?from=3709fea8-1ff7-26a5-c7c0-32f1d04346a8&amp;interface=pupil&amp;class=49&amp;subject=38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7"/>
              </a:rPr>
              <a:t>http://flaminguru.narod.ru/posl5.htm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8"/>
              </a:rPr>
              <a:t>http://mp3ostrov.com/?string=%E2%E0%EB%FC%F1%20%F6%E2%E5%F2%EE%E2%20%F7%E0%E9%EA%EE%E2%F1%EA%E8%E9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9"/>
              </a:rPr>
              <a:t>http://www.proshkolu.ru/user/natalya7777d/file/1721788/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r>
              <a:rPr lang="en-US">
                <a:latin typeface="Calibri" pitchFamily="34" charset="0"/>
                <a:hlinkClick r:id="rId10"/>
              </a:rPr>
              <a:t>http://fizkultira.ucoz.com/load/10</a:t>
            </a:r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 b="1">
              <a:solidFill>
                <a:srgbClr val="002060"/>
              </a:solidFill>
              <a:latin typeface="Calibri" pitchFamily="34" charset="0"/>
            </a:endParaRPr>
          </a:p>
          <a:p>
            <a:endParaRPr lang="ru-RU" b="1">
              <a:solidFill>
                <a:srgbClr val="002060"/>
              </a:solidFill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  <a:p>
            <a:endParaRPr lang="ru-RU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388" name="Группа 387"/>
          <p:cNvGrpSpPr>
            <a:grpSpLocks/>
          </p:cNvGrpSpPr>
          <p:nvPr/>
        </p:nvGrpSpPr>
        <p:grpSpPr bwMode="auto">
          <a:xfrm>
            <a:off x="-836613" y="303213"/>
            <a:ext cx="9285288" cy="7124700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648451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39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396" name="Группа 218"/>
          <p:cNvGrpSpPr>
            <a:grpSpLocks/>
          </p:cNvGrpSpPr>
          <p:nvPr/>
        </p:nvGrpSpPr>
        <p:grpSpPr bwMode="auto">
          <a:xfrm>
            <a:off x="0" y="3778250"/>
            <a:ext cx="9247188" cy="3081338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839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40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41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39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81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817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39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8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39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6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732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698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5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16660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3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603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1657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1640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0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1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1643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3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156558" y="236003"/>
            <a:ext cx="6643734" cy="916273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Словарь мудрых мыслей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pic>
        <p:nvPicPr>
          <p:cNvPr id="16451" name="Рисунок 227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71750" y="4262438"/>
            <a:ext cx="1368425" cy="985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52" name="Picture 10" descr="книга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366838" y="1728788"/>
            <a:ext cx="5773737" cy="4330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453" name="Прямоугольник 241"/>
          <p:cNvSpPr>
            <a:spLocks noChangeArrowheads="1"/>
          </p:cNvSpPr>
          <p:nvPr/>
        </p:nvSpPr>
        <p:spPr bwMode="auto">
          <a:xfrm>
            <a:off x="1858963" y="2149475"/>
            <a:ext cx="4918075" cy="2419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1. Здоров на еду, да хил на работу.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2. Больному и мёд не вкусен,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а здоровый и камень ест.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3. После обеда полежи, после ужина походи.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4. Кто жаден до еды, тот дойдёт до беды.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5. По яблоку в день – и доктор не нужен. </a:t>
            </a:r>
          </a:p>
          <a:p>
            <a:pPr>
              <a:lnSpc>
                <a:spcPct val="90000"/>
              </a:lnSpc>
            </a:pPr>
            <a:r>
              <a:rPr lang="ru-RU" sz="2400">
                <a:latin typeface="AnastasiaScript"/>
              </a:rPr>
              <a:t>6. Ешь просто - доживёшь лет до ста.</a:t>
            </a:r>
          </a:p>
        </p:txBody>
      </p:sp>
      <p:pic>
        <p:nvPicPr>
          <p:cNvPr id="16454" name="Рисунок 226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7207250" y="4375150"/>
            <a:ext cx="858838" cy="1808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55" name="Рисунок 244"/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3881438" y="4627563"/>
            <a:ext cx="2381250" cy="147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456" name="Группа 356"/>
          <p:cNvGrpSpPr>
            <a:grpSpLocks/>
          </p:cNvGrpSpPr>
          <p:nvPr/>
        </p:nvGrpSpPr>
        <p:grpSpPr bwMode="auto">
          <a:xfrm rot="-1531300">
            <a:off x="2117725" y="5851525"/>
            <a:ext cx="250825" cy="341313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3000444" y="4908061"/>
              <a:ext cx="285751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1" name="Овал 360"/>
            <p:cNvSpPr/>
            <p:nvPr/>
          </p:nvSpPr>
          <p:spPr>
            <a:xfrm>
              <a:off x="3069122" y="4864923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2999319" y="5122739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0425" y="5281074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29516" y="5429551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2999565" y="5551197"/>
              <a:ext cx="68726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4368" y="5126609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6419" y="527264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6923" y="5407936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09793" y="5557048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444" y="5376963"/>
              <a:ext cx="785656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5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16458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3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203112" y="72161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57569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39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86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87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88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40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964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1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2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90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3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79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4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4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845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5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8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2807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6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7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7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50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8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27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2549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0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1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2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53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2580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81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873231" y="139241"/>
            <a:ext cx="4643470" cy="647437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Подбор заданий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4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5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2596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597" name="Объект 227"/>
          <p:cNvSpPr>
            <a:spLocks noGrp="1"/>
          </p:cNvSpPr>
          <p:nvPr>
            <p:ph idx="1"/>
          </p:nvPr>
        </p:nvSpPr>
        <p:spPr>
          <a:xfrm>
            <a:off x="-15875" y="820738"/>
            <a:ext cx="8856663" cy="2166937"/>
          </a:xfrm>
        </p:spPr>
        <p:txBody>
          <a:bodyPr/>
          <a:lstStyle/>
          <a:p>
            <a:pPr eaLnBrk="1" hangingPunct="1"/>
            <a:r>
              <a:rPr lang="ru-RU" sz="1600" smtClean="0">
                <a:solidFill>
                  <a:srgbClr val="002060"/>
                </a:solidFill>
                <a:latin typeface="Arial" charset="0"/>
                <a:cs typeface="Arial" charset="0"/>
              </a:rPr>
              <a:t>В Древн..Греци.. огромное значение прид..вали силе и красоте гармонически развитого тела. (Не)даром име(нн. н)о здесь зар..дились олимпийские игры... Это было одно из наиболее почитаемых праз..неств Эллады. Поб..дители олимпийских игр польз..вались исключительным поч..том и уважением. В их честь соч..нялись хвалебные оды им ставились памятники. Спортсмены осв..бождались от налогов и пожизне(нн,н)о обеспечивались питанием (за) счёт государства. Олимпийские игры считались праз..ником мира. (Во) время их проведения прекращались все вое(нн,н)ые действия между враждовавшими государствами.</a:t>
            </a:r>
          </a:p>
          <a:p>
            <a:pPr eaLnBrk="1" hangingPunct="1"/>
            <a:endParaRPr lang="ru-RU" sz="1800" smtClean="0">
              <a:solidFill>
                <a:srgbClr val="002060"/>
              </a:solidFill>
              <a:latin typeface="Arial" charset="0"/>
              <a:cs typeface="Arial" charset="0"/>
            </a:endParaRPr>
          </a:p>
        </p:txBody>
      </p:sp>
      <p:pic>
        <p:nvPicPr>
          <p:cNvPr id="22598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8763" y="69850"/>
            <a:ext cx="140176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599" name="Picture 4" descr="http://www.home-edu.ru/user/uatml/00001838/Gotovie/olimpia/og1.jpg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414463" y="2967038"/>
            <a:ext cx="1362075" cy="2600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0" name="Picture 5" descr="e2fa05b7c7702d70497d3e9527ad0d87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2354263" y="2674938"/>
            <a:ext cx="525462" cy="1201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2601" name="TextBox 135"/>
          <p:cNvSpPr txBox="1">
            <a:spLocks noChangeArrowheads="1"/>
          </p:cNvSpPr>
          <p:nvPr/>
        </p:nvSpPr>
        <p:spPr bwMode="auto">
          <a:xfrm>
            <a:off x="4986338" y="2841625"/>
            <a:ext cx="3317875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solidFill>
                  <a:srgbClr val="C00000"/>
                </a:solidFill>
                <a:latin typeface="Calibri" pitchFamily="34" charset="0"/>
              </a:rPr>
              <a:t>Задание: вставить пропущенные буквы и знаки препинания,</a:t>
            </a:r>
          </a:p>
          <a:p>
            <a:r>
              <a:rPr lang="ru-RU" sz="1600" b="1">
                <a:solidFill>
                  <a:srgbClr val="C00000"/>
                </a:solidFill>
                <a:latin typeface="Calibri" pitchFamily="34" charset="0"/>
              </a:rPr>
              <a:t>раскрыть скобки.</a:t>
            </a:r>
          </a:p>
        </p:txBody>
      </p:sp>
      <p:sp>
        <p:nvSpPr>
          <p:cNvPr id="22602" name="TextBox 2"/>
          <p:cNvSpPr txBox="1">
            <a:spLocks noChangeArrowheads="1"/>
          </p:cNvSpPr>
          <p:nvPr/>
        </p:nvSpPr>
        <p:spPr bwMode="auto">
          <a:xfrm>
            <a:off x="5843588" y="4071938"/>
            <a:ext cx="24955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ru-RU" sz="1600" b="1">
                <a:latin typeface="Calibri" pitchFamily="34" charset="0"/>
                <a:hlinkClick r:id="rId7"/>
              </a:rPr>
              <a:t>Единая коллекция ЦОР: Олимпийское  движение</a:t>
            </a:r>
            <a:endParaRPr lang="ru-RU" sz="1600" b="1">
              <a:latin typeface="Calibri" pitchFamily="34" charset="0"/>
            </a:endParaRPr>
          </a:p>
        </p:txBody>
      </p:sp>
      <p:pic>
        <p:nvPicPr>
          <p:cNvPr id="22603" name="Picture 212" descr="chariot_run_hg_clr"/>
          <p:cNvPicPr>
            <a:picLocks noChangeAspect="1" noChangeArrowheads="1" noCrop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2424113" y="4572000"/>
            <a:ext cx="2439987" cy="1525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4" name="Picture 216" descr="ionic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4040188" y="2984500"/>
            <a:ext cx="1071562" cy="2227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605" name="Picture 213" descr="corinthian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3408363" y="2857500"/>
            <a:ext cx="969962" cy="2405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58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57569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587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5028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29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30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88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500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5006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89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7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0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4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1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921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2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8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4887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3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4849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4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82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5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792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6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476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4597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98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599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00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01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4628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29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873231" y="139241"/>
            <a:ext cx="4643470" cy="647437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Подбор заданий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2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3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4644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4645" name="Объект 227"/>
          <p:cNvSpPr>
            <a:spLocks noGrp="1"/>
          </p:cNvSpPr>
          <p:nvPr>
            <p:ph idx="1"/>
          </p:nvPr>
        </p:nvSpPr>
        <p:spPr>
          <a:xfrm>
            <a:off x="1000125" y="1019175"/>
            <a:ext cx="7842250" cy="4829175"/>
          </a:xfrm>
        </p:spPr>
        <p:txBody>
          <a:bodyPr/>
          <a:lstStyle/>
          <a:p>
            <a:pPr eaLnBrk="1" hangingPunct="1"/>
            <a:r>
              <a:rPr lang="ru-RU" sz="1800" smtClean="0"/>
              <a:t>Прошло ровно полторы тысячи лет, и в канун нового тысячелетия выдающийся французский педагог и общественный деятель Пьер де Кубертен обратился к спортсменам всего мира с предложением возродить Олимпийские игры. И в 1894 году в Париже собрался специальный международный конгресс, где были приняты Олимпийская хартия и Олимпийская клятва, а также девиз «Быстрее, выше, сильнее!» и эмблема из пяти переплетенных колец голубого, черного, красного (верхний ряд), желтого и зеленого (нижний ряд) цветов. Переплетение колец символизирует пять объединенных в олимпийском движении континентов. На возрожденных Олимпийских играх зажигают огонь, принесенный с земли Древней Греции, а флаг впервые был поднят в 1914 году в связи с празднованием 20-летия Олимпийских игр XX века.</a:t>
            </a:r>
          </a:p>
          <a:p>
            <a:pPr eaLnBrk="1" hangingPunct="1"/>
            <a:endParaRPr lang="ru-RU" sz="1800" smtClean="0">
              <a:solidFill>
                <a:srgbClr val="002060"/>
              </a:solidFill>
              <a:latin typeface="Arial" charset="0"/>
              <a:cs typeface="Arial" charset="0"/>
            </a:endParaRPr>
          </a:p>
          <a:p>
            <a:pPr eaLnBrk="1" hangingPunct="1"/>
            <a:r>
              <a:rPr lang="ru-RU" sz="1800" b="1" smtClean="0">
                <a:solidFill>
                  <a:srgbClr val="C00000"/>
                </a:solidFill>
                <a:latin typeface="Arial" charset="0"/>
                <a:cs typeface="Arial" charset="0"/>
              </a:rPr>
              <a:t>Задания: записать числительные словами, определить стиль и тип текста.</a:t>
            </a:r>
          </a:p>
        </p:txBody>
      </p:sp>
      <p:pic>
        <p:nvPicPr>
          <p:cNvPr id="24646" name="Picture 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58763" y="69850"/>
            <a:ext cx="1401762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647" name="Picture 6" descr="огонь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76225" y="1439863"/>
            <a:ext cx="1044575" cy="2344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28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35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36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7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7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7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37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5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705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38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702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39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9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0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7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1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93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693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2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9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689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3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6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4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4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5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681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6646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7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8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49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50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6677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78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281032" y="162845"/>
            <a:ext cx="4900291" cy="819946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Работа с текстом</a:t>
            </a:r>
            <a:endParaRPr lang="ru-RU" sz="40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1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2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6693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8" name="Объект 227"/>
          <p:cNvSpPr>
            <a:spLocks noGrp="1"/>
          </p:cNvSpPr>
          <p:nvPr>
            <p:ph idx="1"/>
          </p:nvPr>
        </p:nvSpPr>
        <p:spPr>
          <a:xfrm>
            <a:off x="582613" y="1131888"/>
            <a:ext cx="5237162" cy="4525962"/>
          </a:xfrm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ru-RU" sz="18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    В </a:t>
            </a:r>
            <a:r>
              <a:rPr lang="ru-RU" sz="1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некоторых странах, например, в Индии, Вьетнаме, основное транспортное средство – велосипед. У него много поклонников в России. Лев Николаевич Толстой, как известно, научился велосипедной езде в 67 лет.  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ru-RU" sz="18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       Велосипед является прекрасным средством для укрепления здоровья. Но при несоблюдении правил дорожного движения он может стать причиной травм и даже смерти.</a:t>
            </a:r>
          </a:p>
          <a:p>
            <a:pPr marL="0" indent="0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6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Задания: </a:t>
            </a: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с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формулировать</a:t>
            </a:r>
          </a:p>
          <a:p>
            <a:pPr marL="0" indent="0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   главную мысль</a:t>
            </a: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текста и </a:t>
            </a:r>
          </a:p>
          <a:p>
            <a:pPr marL="0" indent="0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     прокомментировать ее.</a:t>
            </a:r>
          </a:p>
          <a:p>
            <a:pPr marL="0" indent="0" eaLnBrk="1" fontAlgn="auto" hangingPunct="1">
              <a:spcAft>
                <a:spcPts val="0"/>
              </a:spcAft>
              <a:buFont typeface="Arial" pitchFamily="34" charset="0"/>
              <a:buNone/>
              <a:defRPr/>
            </a:pPr>
            <a:r>
              <a:rPr lang="ru-RU" sz="14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4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              </a:t>
            </a:r>
            <a:endParaRPr lang="ru-RU" sz="14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26695" name="Picture 10" descr="bmx_bike_detail_hg_clr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003550" y="4764088"/>
            <a:ext cx="1752600" cy="1752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11" name="Picture 14" descr="1218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/>
            </a:extLst>
          </a:blip>
          <a:srcRect/>
          <a:stretch>
            <a:fillRect/>
          </a:stretch>
        </p:blipFill>
        <p:spPr bwMode="auto">
          <a:xfrm>
            <a:off x="5780688" y="2574928"/>
            <a:ext cx="2545415" cy="3040074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/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20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676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233278" y="1122706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683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84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127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28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29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85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10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9105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6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7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7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4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8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9020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89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8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8986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0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4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28948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1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9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2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891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3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2886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28694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5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6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7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698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28725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26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779366" y="97413"/>
            <a:ext cx="5478277" cy="852109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2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Спортивно-оздоровительная страница</a:t>
            </a:r>
            <a:endParaRPr lang="ru-RU" sz="32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39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40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28741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28" name="Объект 227"/>
          <p:cNvSpPr>
            <a:spLocks noGrp="1"/>
          </p:cNvSpPr>
          <p:nvPr>
            <p:ph idx="1"/>
          </p:nvPr>
        </p:nvSpPr>
        <p:spPr>
          <a:xfrm>
            <a:off x="404813" y="3670300"/>
            <a:ext cx="8229600" cy="1973263"/>
          </a:xfrm>
        </p:spPr>
        <p:txBody>
          <a:bodyPr rtlCol="0">
            <a:normAutofit fontScale="25000" lnSpcReduction="20000"/>
          </a:bodyPr>
          <a:lstStyle/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 smtClean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2000" b="1" dirty="0">
              <a:latin typeface="AnastasiaScript" pitchFamily="2" charset="0"/>
            </a:endParaRP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  <a:r>
              <a:rPr lang="ru-RU" sz="7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7200" i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Напишите 5-7 спортивных игр, героем которых является мяч.</a:t>
            </a:r>
          </a:p>
          <a:p>
            <a:pPr marL="265176" indent="-265176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2. </a:t>
            </a:r>
            <a:r>
              <a:rPr lang="ru-RU" sz="7200" i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Запишите предложение, заменив один из причастных оборотов придаточным определительным.</a:t>
            </a:r>
          </a:p>
          <a:p>
            <a:pPr marL="265176" indent="-265176" algn="just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endParaRPr lang="ru-RU" sz="7200" dirty="0" smtClean="0">
              <a:solidFill>
                <a:srgbClr val="990000"/>
              </a:solidFill>
              <a:latin typeface="Arial" pitchFamily="34" charset="0"/>
              <a:cs typeface="Arial" pitchFamily="34" charset="0"/>
            </a:endParaRPr>
          </a:p>
          <a:p>
            <a:pPr marL="265176" indent="-265176" algn="just" eaLnBrk="1" fontAlgn="auto" hangingPunct="1">
              <a:lnSpc>
                <a:spcPct val="80000"/>
              </a:lnSpc>
              <a:spcAft>
                <a:spcPts val="0"/>
              </a:spcAft>
              <a:buFont typeface="Wingdings 2"/>
              <a:buChar char=""/>
              <a:defRPr/>
            </a:pPr>
            <a:r>
              <a:rPr lang="ru-RU" sz="7200" i="1" dirty="0" smtClean="0">
                <a:solidFill>
                  <a:srgbClr val="990000"/>
                </a:solidFill>
                <a:latin typeface="Arial" pitchFamily="34" charset="0"/>
                <a:cs typeface="Arial" pitchFamily="34" charset="0"/>
              </a:rPr>
              <a:t>Великий </a:t>
            </a:r>
            <a:r>
              <a:rPr lang="ru-RU" sz="7200" i="1" dirty="0">
                <a:solidFill>
                  <a:srgbClr val="990000"/>
                </a:solidFill>
                <a:latin typeface="Arial" pitchFamily="34" charset="0"/>
                <a:cs typeface="Arial" pitchFamily="34" charset="0"/>
              </a:rPr>
              <a:t>философ Платон, всю жизнь занимавшийся гимнастикой, называл хромыми людей, пренебрегавших ежедневной тренировкой мышц.</a:t>
            </a:r>
          </a:p>
          <a:p>
            <a:pPr eaLnBrk="1" fontAlgn="auto" hangingPunct="1">
              <a:spcAft>
                <a:spcPts val="0"/>
              </a:spcAft>
              <a:buFont typeface="Arial" pitchFamily="34" charset="0"/>
              <a:buChar char="•"/>
              <a:defRPr/>
            </a:pPr>
            <a:endParaRPr lang="ru-RU" sz="7200" dirty="0">
              <a:latin typeface="Arial" pitchFamily="34" charset="0"/>
              <a:cs typeface="Arial" pitchFamily="34" charset="0"/>
            </a:endParaRPr>
          </a:p>
        </p:txBody>
      </p:sp>
      <p:pic>
        <p:nvPicPr>
          <p:cNvPr id="28743" name="Рисунок 226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283325" y="2698750"/>
            <a:ext cx="1670050" cy="152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44" name="Рисунок 234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7718425" y="3051175"/>
            <a:ext cx="1238250" cy="1238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8745" name="Picture 10" descr="книга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357313" y="1155700"/>
            <a:ext cx="4051300" cy="3038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2" name="Прямоугольник 241"/>
          <p:cNvSpPr/>
          <p:nvPr/>
        </p:nvSpPr>
        <p:spPr>
          <a:xfrm>
            <a:off x="1646238" y="1217613"/>
            <a:ext cx="3629025" cy="280035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ru-RU" sz="2000" b="1" i="1" dirty="0">
              <a:solidFill>
                <a:srgbClr val="99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nastasiaScript" pitchFamily="2" charset="0"/>
              <a:cs typeface="+mn-cs"/>
            </a:endParaRPr>
          </a:p>
          <a:p>
            <a:pPr algn="ctr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000" b="1" i="1" dirty="0">
                <a:solidFill>
                  <a:srgbClr val="99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nastasiaScript" pitchFamily="2" charset="0"/>
                <a:cs typeface="+mn-cs"/>
              </a:rPr>
              <a:t>Словарь мудрых мыслей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endParaRPr lang="ru-RU" b="1" i="1" dirty="0">
              <a:solidFill>
                <a:srgbClr val="990000"/>
              </a:solidFill>
              <a:latin typeface="AnastasiaScript" pitchFamily="2" charset="0"/>
              <a:cs typeface="+mn-cs"/>
            </a:endParaRP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latin typeface="AnastasiaScript" pitchFamily="2" charset="0"/>
                <a:cs typeface="+mn-cs"/>
              </a:rPr>
              <a:t>1</a:t>
            </a:r>
            <a:r>
              <a:rPr lang="ru-RU" dirty="0">
                <a:latin typeface="AnastasiaScript" pitchFamily="2" charset="0"/>
                <a:cs typeface="+mn-cs"/>
              </a:rPr>
              <a:t>. Пешком ходить - долго жить.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2. Будешь двигаться - через хребет перевалишь, будешь сидеть - в яму скатишься</a:t>
            </a:r>
            <a:r>
              <a:rPr lang="ru-RU" dirty="0">
                <a:latin typeface="Century Gothic" pitchFamily="34" charset="0"/>
                <a:cs typeface="+mn-cs"/>
              </a:rPr>
              <a:t>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3.</a:t>
            </a:r>
            <a:r>
              <a:rPr lang="ru-RU" dirty="0">
                <a:latin typeface="Century Gothic" pitchFamily="34" charset="0"/>
                <a:cs typeface="+mn-cs"/>
              </a:rPr>
              <a:t> </a:t>
            </a:r>
            <a:r>
              <a:rPr lang="ru-RU" dirty="0">
                <a:latin typeface="AnastasiaScript" pitchFamily="2" charset="0"/>
                <a:cs typeface="+mn-cs"/>
              </a:rPr>
              <a:t>Систематически заниматься спортом – значит заботиться о своём здоровье.</a:t>
            </a:r>
          </a:p>
          <a:p>
            <a:pPr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AnastasiaScript" pitchFamily="2" charset="0"/>
                <a:cs typeface="+mn-cs"/>
              </a:rPr>
              <a:t>4. Воздух, солнце и вода – три кита здоровья”. </a:t>
            </a:r>
          </a:p>
          <a:p>
            <a:pPr marL="265176" indent="-265176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Font typeface="Wingdings 2"/>
              <a:buChar char=""/>
              <a:defRPr/>
            </a:pPr>
            <a:endParaRPr lang="ru-RU" b="1" dirty="0">
              <a:latin typeface="AnastasiaScript" pitchFamily="2" charset="0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24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31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32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103562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73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74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75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33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5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151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4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12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5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94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6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66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7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103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1032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8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9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0994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39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65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0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37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1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090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0742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3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4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5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46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0773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74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2643174" y="0"/>
            <a:ext cx="4603156" cy="892951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Это интересно!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7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8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0789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0790" name="Объект 227"/>
          <p:cNvSpPr>
            <a:spLocks noGrp="1"/>
          </p:cNvSpPr>
          <p:nvPr>
            <p:ph idx="1"/>
          </p:nvPr>
        </p:nvSpPr>
        <p:spPr>
          <a:xfrm>
            <a:off x="211138" y="1384300"/>
            <a:ext cx="8229600" cy="2905125"/>
          </a:xfrm>
        </p:spPr>
        <p:txBody>
          <a:bodyPr/>
          <a:lstStyle/>
          <a:p>
            <a:pPr eaLnBrk="1" hangingPunct="1"/>
            <a:r>
              <a:rPr lang="ru-RU" sz="2000" i="1" smtClean="0"/>
              <a:t>Фут</a:t>
            </a:r>
            <a:r>
              <a:rPr lang="ru-RU" sz="2000" smtClean="0"/>
              <a:t> – по-английски «нога», </a:t>
            </a:r>
            <a:r>
              <a:rPr lang="ru-RU" sz="2000" i="1" smtClean="0"/>
              <a:t>бол</a:t>
            </a:r>
            <a:r>
              <a:rPr lang="ru-RU" sz="2000" smtClean="0"/>
              <a:t> – «мяч»</a:t>
            </a:r>
            <a:r>
              <a:rPr lang="ru-RU" sz="2000" i="1" smtClean="0"/>
              <a:t>.</a:t>
            </a:r>
            <a:r>
              <a:rPr lang="ru-RU" sz="2000" smtClean="0"/>
              <a:t> Итак, </a:t>
            </a:r>
            <a:r>
              <a:rPr lang="ru-RU" sz="2000" i="1" smtClean="0"/>
              <a:t>футбол</a:t>
            </a:r>
            <a:r>
              <a:rPr lang="ru-RU" sz="2000" smtClean="0"/>
              <a:t> – ножной мяч.</a:t>
            </a:r>
            <a:br>
              <a:rPr lang="ru-RU" sz="2000" smtClean="0"/>
            </a:br>
            <a:r>
              <a:rPr lang="ru-RU" sz="2000" smtClean="0"/>
              <a:t>В некоторых странах эту игру называют по-иному, но смысл тот же. У венгров – это лабдаругаш, у поляков – пилка ножна, у итальянцев – кальчио, у югославов – ногомет. </a:t>
            </a:r>
            <a:br>
              <a:rPr lang="ru-RU" sz="2000" smtClean="0"/>
            </a:br>
            <a:r>
              <a:rPr lang="ru-RU" sz="2000" smtClean="0"/>
              <a:t>Футбол – спорт № 1 на земном шаре. В Международной футбольной федерации состоит больше стран, чем в самой Организации Объединенных Наций. </a:t>
            </a:r>
            <a:br>
              <a:rPr lang="ru-RU" sz="2000" smtClean="0"/>
            </a:br>
            <a:r>
              <a:rPr lang="ru-RU" sz="2000" smtClean="0"/>
              <a:t>Многие страны считают себя родиной футбола. В 2650 г. до н.э. при дворе японского императора Кемари игроки загоняли мяч в ворота. </a:t>
            </a:r>
          </a:p>
        </p:txBody>
      </p:sp>
      <p:pic>
        <p:nvPicPr>
          <p:cNvPr id="30791" name="Picture 11" descr="basketball_chic_ball_skills_hg_clr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3375025" y="4256088"/>
            <a:ext cx="1411288" cy="2352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92" name="TextBox 234"/>
          <p:cNvSpPr txBox="1">
            <a:spLocks noChangeArrowheads="1"/>
          </p:cNvSpPr>
          <p:nvPr/>
        </p:nvSpPr>
        <p:spPr bwMode="auto">
          <a:xfrm>
            <a:off x="5915025" y="4527550"/>
            <a:ext cx="195262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b="1">
                <a:solidFill>
                  <a:srgbClr val="002060"/>
                </a:solidFill>
                <a:latin typeface="Calibri" pitchFamily="34" charset="0"/>
                <a:hlinkClick r:id="rId5" action="ppaction://hlinkfile"/>
              </a:rPr>
              <a:t>Физкультминутка</a:t>
            </a:r>
            <a:endParaRPr lang="ru-RU" b="1">
              <a:solidFill>
                <a:srgbClr val="002060"/>
              </a:solidFill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772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779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80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221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222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223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81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9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199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2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7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3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4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4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114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5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7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080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6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4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3042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7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3013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8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2985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89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295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2790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1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2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3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794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2821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22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151826"/>
            <a:ext cx="6643734" cy="955033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Тренировочные упражнения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5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6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2837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2838" name="Объект 227"/>
          <p:cNvSpPr>
            <a:spLocks noGrp="1"/>
          </p:cNvSpPr>
          <p:nvPr>
            <p:ph idx="1"/>
          </p:nvPr>
        </p:nvSpPr>
        <p:spPr>
          <a:xfrm>
            <a:off x="457200" y="1147763"/>
            <a:ext cx="8229600" cy="4525962"/>
          </a:xfrm>
        </p:spPr>
        <p:txBody>
          <a:bodyPr/>
          <a:lstStyle/>
          <a:p>
            <a:pPr eaLnBrk="1" hangingPunct="1"/>
            <a:r>
              <a:rPr lang="ru-RU" sz="2000" smtClean="0"/>
              <a:t>1) Графически обозначьте корни слов. Над каждым корнем поставьте одну из цифр: 1 – безударная гласная; 2 – непроверяемая гласная; 3 – чередующаяся.</a:t>
            </a:r>
            <a:br>
              <a:rPr lang="ru-RU" sz="2000" smtClean="0"/>
            </a:br>
            <a:r>
              <a:rPr lang="ru-RU" sz="2000" smtClean="0"/>
              <a:t>2) Перепишите по памяти эти слова в блокнот.</a:t>
            </a:r>
          </a:p>
          <a:p>
            <a:pPr eaLnBrk="1" hangingPunct="1"/>
            <a:r>
              <a:rPr lang="ru-RU" sz="2000" b="1" smtClean="0"/>
              <a:t>2.</a:t>
            </a:r>
            <a:r>
              <a:rPr lang="ru-RU" sz="2000" smtClean="0"/>
              <a:t> Продолжите каждый ряд, дополнив его 2–3 словами.</a:t>
            </a:r>
          </a:p>
          <a:p>
            <a:pPr eaLnBrk="1" hangingPunct="1"/>
            <a:r>
              <a:rPr lang="ru-RU" sz="2000" i="1" smtClean="0"/>
              <a:t>Занимат_ся</a:t>
            </a:r>
            <a:r>
              <a:rPr lang="ru-RU" sz="2000" smtClean="0"/>
              <a:t> (чем?) </a:t>
            </a:r>
            <a:r>
              <a:rPr lang="ru-RU" sz="2000" i="1" smtClean="0"/>
              <a:t>спортом, греблей, гимнастикой, ...</a:t>
            </a:r>
            <a:br>
              <a:rPr lang="ru-RU" sz="2000" i="1" smtClean="0"/>
            </a:br>
            <a:r>
              <a:rPr lang="ru-RU" sz="2000" i="1" smtClean="0"/>
              <a:t>Уча_твовать (в чем?) в с_ревнованиях, первенстве гор_да, ...</a:t>
            </a:r>
            <a:br>
              <a:rPr lang="ru-RU" sz="2000" i="1" smtClean="0"/>
            </a:br>
            <a:r>
              <a:rPr lang="ru-RU" sz="2000" i="1" smtClean="0"/>
              <a:t>С_ревнования (какие?) по в_лейболу, б_скетболу, х_ккею, ...</a:t>
            </a:r>
            <a:br>
              <a:rPr lang="ru-RU" sz="2000" i="1" smtClean="0"/>
            </a:br>
            <a:r>
              <a:rPr lang="ru-RU" sz="2000" i="1" smtClean="0"/>
              <a:t>Трен_роваться (где?) на стадионе «Динамо», в спортзале, на ледовом поле, ...</a:t>
            </a:r>
            <a:br>
              <a:rPr lang="ru-RU" sz="2000" i="1" smtClean="0"/>
            </a:br>
            <a:r>
              <a:rPr lang="ru-RU" sz="2000" i="1" smtClean="0"/>
              <a:t>Добиваться победы (как?) настойч_во, упорно, ...</a:t>
            </a:r>
            <a:br>
              <a:rPr lang="ru-RU" sz="2000" i="1" smtClean="0"/>
            </a:br>
            <a:r>
              <a:rPr lang="ru-RU" sz="2000" i="1" smtClean="0"/>
              <a:t>Устанавливать (что?) р_корд, ...</a:t>
            </a:r>
            <a:br>
              <a:rPr lang="ru-RU" sz="2000" i="1" smtClean="0"/>
            </a:br>
            <a:r>
              <a:rPr lang="ru-RU" sz="2000" i="1" smtClean="0"/>
              <a:t>Проигр_вать (кому?) команде противника, ...</a:t>
            </a:r>
            <a:endParaRPr lang="ru-RU" sz="2000" smtClean="0"/>
          </a:p>
          <a:p>
            <a:pPr eaLnBrk="1" hangingPunct="1"/>
            <a:endParaRPr lang="ru-RU" sz="2000" smtClean="0"/>
          </a:p>
        </p:txBody>
      </p:sp>
      <p:pic>
        <p:nvPicPr>
          <p:cNvPr id="32839" name="Picture 37" descr="woman_yoga_side_stretching_hg_clr"/>
          <p:cNvPicPr>
            <a:picLocks noChangeAspect="1" noChangeArrowheads="1" noCrop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848475" y="4151313"/>
            <a:ext cx="1671638" cy="2046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840" name="Picture 36" descr="woman_stretching_for_yoga_hg_clr"/>
          <p:cNvPicPr>
            <a:picLocks noChangeAspect="1" noChangeArrowheads="1" noCrop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775325" y="4092575"/>
            <a:ext cx="1679575" cy="204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Овал 108"/>
          <p:cNvSpPr/>
          <p:nvPr/>
        </p:nvSpPr>
        <p:spPr>
          <a:xfrm>
            <a:off x="163482" y="387328"/>
            <a:ext cx="1053703" cy="1006623"/>
          </a:xfrm>
          <a:prstGeom prst="ellipse">
            <a:avLst/>
          </a:prstGeom>
          <a:gradFill flip="none" rotWithShape="1">
            <a:gsLst>
              <a:gs pos="100000">
                <a:schemeClr val="bg1">
                  <a:alpha val="0"/>
                </a:schemeClr>
              </a:gs>
              <a:gs pos="46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20" name="Группа 387"/>
          <p:cNvGrpSpPr>
            <a:grpSpLocks/>
          </p:cNvGrpSpPr>
          <p:nvPr/>
        </p:nvGrpSpPr>
        <p:grpSpPr bwMode="auto">
          <a:xfrm>
            <a:off x="-679450" y="1790700"/>
            <a:ext cx="6650038" cy="5227638"/>
            <a:chOff x="-836391" y="302553"/>
            <a:chExt cx="9285264" cy="7124638"/>
          </a:xfrm>
        </p:grpSpPr>
        <p:sp>
          <p:nvSpPr>
            <p:cNvPr id="383" name="Полилиния 382"/>
            <p:cNvSpPr/>
            <p:nvPr/>
          </p:nvSpPr>
          <p:spPr>
            <a:xfrm rot="1219034">
              <a:off x="208762" y="205413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4" name="Полилиния 383"/>
            <p:cNvSpPr/>
            <p:nvPr/>
          </p:nvSpPr>
          <p:spPr>
            <a:xfrm rot="1635534">
              <a:off x="184862" y="2709745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5" name="Полилиния 384"/>
            <p:cNvSpPr/>
            <p:nvPr/>
          </p:nvSpPr>
          <p:spPr>
            <a:xfrm rot="2120141">
              <a:off x="-7745" y="3397179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6" name="Полилиния 385"/>
            <p:cNvSpPr/>
            <p:nvPr/>
          </p:nvSpPr>
          <p:spPr>
            <a:xfrm rot="2683881">
              <a:off x="-836391" y="3656663"/>
              <a:ext cx="8240111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7" name="Полилиния 386"/>
            <p:cNvSpPr/>
            <p:nvPr/>
          </p:nvSpPr>
          <p:spPr>
            <a:xfrm rot="3406944">
              <a:off x="-1350748" y="3554015"/>
              <a:ext cx="7124638" cy="621713"/>
            </a:xfrm>
            <a:custGeom>
              <a:avLst/>
              <a:gdLst>
                <a:gd name="connsiteX0" fmla="*/ 63062 w 8240111"/>
                <a:gd name="connsiteY0" fmla="*/ 0 h 809297"/>
                <a:gd name="connsiteX1" fmla="*/ 8240111 w 8240111"/>
                <a:gd name="connsiteY1" fmla="*/ 42041 h 809297"/>
                <a:gd name="connsiteX2" fmla="*/ 8219090 w 8240111"/>
                <a:gd name="connsiteY2" fmla="*/ 809297 h 809297"/>
                <a:gd name="connsiteX3" fmla="*/ 0 w 8240111"/>
                <a:gd name="connsiteY3" fmla="*/ 315310 h 809297"/>
                <a:gd name="connsiteX4" fmla="*/ 63062 w 8240111"/>
                <a:gd name="connsiteY4" fmla="*/ 0 h 80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0111" h="809297">
                  <a:moveTo>
                    <a:pt x="63062" y="0"/>
                  </a:moveTo>
                  <a:lnTo>
                    <a:pt x="8240111" y="42041"/>
                  </a:lnTo>
                  <a:lnTo>
                    <a:pt x="8219090" y="809297"/>
                  </a:lnTo>
                  <a:lnTo>
                    <a:pt x="0" y="315310"/>
                  </a:lnTo>
                  <a:lnTo>
                    <a:pt x="63062" y="0"/>
                  </a:lnTo>
                  <a:close/>
                </a:path>
              </a:pathLst>
            </a:custGeom>
            <a:gradFill flip="none" rotWithShape="1">
              <a:gsLst>
                <a:gs pos="100000">
                  <a:schemeClr val="bg1">
                    <a:alpha val="54000"/>
                  </a:schemeClr>
                </a:gs>
                <a:gs pos="0">
                  <a:schemeClr val="bg1">
                    <a:alpha val="0"/>
                  </a:schemeClr>
                </a:gs>
              </a:gsLst>
              <a:lin ang="9000000" scaled="0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107" name="Облако 106"/>
          <p:cNvSpPr/>
          <p:nvPr/>
        </p:nvSpPr>
        <p:spPr>
          <a:xfrm>
            <a:off x="2571736" y="571480"/>
            <a:ext cx="5000660" cy="857256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108" name="Облако 107"/>
          <p:cNvSpPr/>
          <p:nvPr/>
        </p:nvSpPr>
        <p:spPr>
          <a:xfrm>
            <a:off x="5429256" y="1928802"/>
            <a:ext cx="3429024" cy="714380"/>
          </a:xfrm>
          <a:prstGeom prst="cloud">
            <a:avLst/>
          </a:prstGeom>
          <a:gradFill flip="none" rotWithShape="1">
            <a:gsLst>
              <a:gs pos="0">
                <a:srgbClr val="AAE1F4"/>
              </a:gs>
              <a:gs pos="100000">
                <a:schemeClr val="accent1">
                  <a:lumMod val="20000"/>
                  <a:lumOff val="80000"/>
                </a:schemeClr>
              </a:gs>
            </a:gsLst>
            <a:lin ang="10200000" scaled="0"/>
            <a:tileRect/>
          </a:gradFill>
          <a:ln>
            <a:noFill/>
          </a:ln>
          <a:scene3d>
            <a:camera prst="orthographicFront"/>
            <a:lightRig rig="threePt" dir="t"/>
          </a:scene3d>
          <a:sp3d>
            <a:bevelT w="18415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27" name="Группа 56"/>
          <p:cNvGrpSpPr>
            <a:grpSpLocks/>
          </p:cNvGrpSpPr>
          <p:nvPr/>
        </p:nvGrpSpPr>
        <p:grpSpPr bwMode="auto">
          <a:xfrm>
            <a:off x="5072063" y="0"/>
            <a:ext cx="4762500" cy="3000375"/>
            <a:chOff x="5214942" y="-71462"/>
            <a:chExt cx="4191236" cy="2724650"/>
          </a:xfrm>
        </p:grpSpPr>
        <p:sp>
          <p:nvSpPr>
            <p:cNvPr id="4" name="Полилиния 3"/>
            <p:cNvSpPr/>
            <p:nvPr/>
          </p:nvSpPr>
          <p:spPr>
            <a:xfrm>
              <a:off x="5318235" y="785794"/>
              <a:ext cx="3825765" cy="1734207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1" name="Полилиния 10"/>
            <p:cNvSpPr/>
            <p:nvPr/>
          </p:nvSpPr>
          <p:spPr>
            <a:xfrm rot="860733" flipV="1">
              <a:off x="6909393" y="3183"/>
              <a:ext cx="2496785" cy="1305578"/>
            </a:xfrm>
            <a:custGeom>
              <a:avLst/>
              <a:gdLst>
                <a:gd name="connsiteX0" fmla="*/ 3825765 w 3825765"/>
                <a:gd name="connsiteY0" fmla="*/ 546538 h 1734207"/>
                <a:gd name="connsiteX1" fmla="*/ 2816772 w 3825765"/>
                <a:gd name="connsiteY1" fmla="*/ 714703 h 1734207"/>
                <a:gd name="connsiteX2" fmla="*/ 2028496 w 3825765"/>
                <a:gd name="connsiteY2" fmla="*/ 767255 h 1734207"/>
                <a:gd name="connsiteX3" fmla="*/ 1334813 w 3825765"/>
                <a:gd name="connsiteY3" fmla="*/ 31531 h 1734207"/>
                <a:gd name="connsiteX4" fmla="*/ 1902372 w 3825765"/>
                <a:gd name="connsiteY4" fmla="*/ 767255 h 1734207"/>
                <a:gd name="connsiteX5" fmla="*/ 935420 w 3825765"/>
                <a:gd name="connsiteY5" fmla="*/ 567559 h 1734207"/>
                <a:gd name="connsiteX6" fmla="*/ 945931 w 3825765"/>
                <a:gd name="connsiteY6" fmla="*/ 0 h 1734207"/>
                <a:gd name="connsiteX7" fmla="*/ 819806 w 3825765"/>
                <a:gd name="connsiteY7" fmla="*/ 536028 h 1734207"/>
                <a:gd name="connsiteX8" fmla="*/ 0 w 3825765"/>
                <a:gd name="connsiteY8" fmla="*/ 430924 h 1734207"/>
                <a:gd name="connsiteX9" fmla="*/ 746234 w 3825765"/>
                <a:gd name="connsiteY9" fmla="*/ 630621 h 1734207"/>
                <a:gd name="connsiteX10" fmla="*/ 262758 w 3825765"/>
                <a:gd name="connsiteY10" fmla="*/ 893379 h 1734207"/>
                <a:gd name="connsiteX11" fmla="*/ 914400 w 3825765"/>
                <a:gd name="connsiteY11" fmla="*/ 683172 h 1734207"/>
                <a:gd name="connsiteX12" fmla="*/ 1965434 w 3825765"/>
                <a:gd name="connsiteY12" fmla="*/ 956441 h 1734207"/>
                <a:gd name="connsiteX13" fmla="*/ 1566041 w 3825765"/>
                <a:gd name="connsiteY13" fmla="*/ 1303283 h 1734207"/>
                <a:gd name="connsiteX14" fmla="*/ 882868 w 3825765"/>
                <a:gd name="connsiteY14" fmla="*/ 1208690 h 1734207"/>
                <a:gd name="connsiteX15" fmla="*/ 1492468 w 3825765"/>
                <a:gd name="connsiteY15" fmla="*/ 1355834 h 1734207"/>
                <a:gd name="connsiteX16" fmla="*/ 998482 w 3825765"/>
                <a:gd name="connsiteY16" fmla="*/ 1692166 h 1734207"/>
                <a:gd name="connsiteX17" fmla="*/ 1597572 w 3825765"/>
                <a:gd name="connsiteY17" fmla="*/ 1429407 h 1734207"/>
                <a:gd name="connsiteX18" fmla="*/ 2028496 w 3825765"/>
                <a:gd name="connsiteY18" fmla="*/ 1734207 h 1734207"/>
                <a:gd name="connsiteX19" fmla="*/ 1713186 w 3825765"/>
                <a:gd name="connsiteY19" fmla="*/ 1366345 h 1734207"/>
                <a:gd name="connsiteX20" fmla="*/ 2133600 w 3825765"/>
                <a:gd name="connsiteY20" fmla="*/ 966952 h 1734207"/>
                <a:gd name="connsiteX21" fmla="*/ 2900855 w 3825765"/>
                <a:gd name="connsiteY21" fmla="*/ 935421 h 1734207"/>
                <a:gd name="connsiteX22" fmla="*/ 3815255 w 3825765"/>
                <a:gd name="connsiteY22" fmla="*/ 809297 h 1734207"/>
                <a:gd name="connsiteX23" fmla="*/ 3825765 w 3825765"/>
                <a:gd name="connsiteY23" fmla="*/ 546538 h 173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25765" h="1734207">
                  <a:moveTo>
                    <a:pt x="3825765" y="546538"/>
                  </a:moveTo>
                  <a:lnTo>
                    <a:pt x="2816772" y="714703"/>
                  </a:lnTo>
                  <a:lnTo>
                    <a:pt x="2028496" y="767255"/>
                  </a:lnTo>
                  <a:lnTo>
                    <a:pt x="1334813" y="31531"/>
                  </a:lnTo>
                  <a:lnTo>
                    <a:pt x="1902372" y="767255"/>
                  </a:lnTo>
                  <a:lnTo>
                    <a:pt x="935420" y="567559"/>
                  </a:lnTo>
                  <a:lnTo>
                    <a:pt x="945931" y="0"/>
                  </a:lnTo>
                  <a:lnTo>
                    <a:pt x="819806" y="536028"/>
                  </a:lnTo>
                  <a:lnTo>
                    <a:pt x="0" y="430924"/>
                  </a:lnTo>
                  <a:lnTo>
                    <a:pt x="746234" y="630621"/>
                  </a:lnTo>
                  <a:lnTo>
                    <a:pt x="262758" y="893379"/>
                  </a:lnTo>
                  <a:lnTo>
                    <a:pt x="914400" y="683172"/>
                  </a:lnTo>
                  <a:lnTo>
                    <a:pt x="1965434" y="956441"/>
                  </a:lnTo>
                  <a:lnTo>
                    <a:pt x="1566041" y="1303283"/>
                  </a:lnTo>
                  <a:lnTo>
                    <a:pt x="882868" y="1208690"/>
                  </a:lnTo>
                  <a:lnTo>
                    <a:pt x="1492468" y="1355834"/>
                  </a:lnTo>
                  <a:lnTo>
                    <a:pt x="998482" y="1692166"/>
                  </a:lnTo>
                  <a:lnTo>
                    <a:pt x="1597572" y="1429407"/>
                  </a:lnTo>
                  <a:lnTo>
                    <a:pt x="2028496" y="1734207"/>
                  </a:lnTo>
                  <a:lnTo>
                    <a:pt x="1713186" y="1366345"/>
                  </a:lnTo>
                  <a:lnTo>
                    <a:pt x="2133600" y="966952"/>
                  </a:lnTo>
                  <a:cubicBezTo>
                    <a:pt x="2389346" y="956296"/>
                    <a:pt x="2644887" y="935421"/>
                    <a:pt x="2900855" y="935421"/>
                  </a:cubicBezTo>
                  <a:lnTo>
                    <a:pt x="3815255" y="809297"/>
                  </a:lnTo>
                  <a:lnTo>
                    <a:pt x="3825765" y="546538"/>
                  </a:lnTo>
                  <a:close/>
                </a:path>
              </a:pathLst>
            </a:custGeom>
            <a:blipFill>
              <a:blip r:embed="rId3"/>
              <a:tile tx="0" ty="0" sx="100000" sy="100000" flip="none" algn="tl"/>
            </a:blipFill>
            <a:ln>
              <a:noFill/>
            </a:ln>
            <a:scene3d>
              <a:camera prst="orthographicFront"/>
              <a:lightRig rig="threePt" dir="t"/>
            </a:scene3d>
            <a:sp3d>
              <a:bevelT w="133350" h="444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0" name="Полилиния 9"/>
            <p:cNvSpPr/>
            <p:nvPr/>
          </p:nvSpPr>
          <p:spPr>
            <a:xfrm>
              <a:off x="7000892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" name="Полилиния 11"/>
            <p:cNvSpPr/>
            <p:nvPr/>
          </p:nvSpPr>
          <p:spPr>
            <a:xfrm rot="19708205">
              <a:off x="7500958" y="7141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" name="Полилиния 12"/>
            <p:cNvSpPr/>
            <p:nvPr/>
          </p:nvSpPr>
          <p:spPr>
            <a:xfrm>
              <a:off x="814390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7786710" y="-7146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" name="Полилиния 14"/>
            <p:cNvSpPr/>
            <p:nvPr/>
          </p:nvSpPr>
          <p:spPr>
            <a:xfrm>
              <a:off x="7358082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" name="Полилиния 15"/>
            <p:cNvSpPr/>
            <p:nvPr/>
          </p:nvSpPr>
          <p:spPr>
            <a:xfrm>
              <a:off x="6715140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" name="Полилиния 16"/>
            <p:cNvSpPr/>
            <p:nvPr/>
          </p:nvSpPr>
          <p:spPr>
            <a:xfrm>
              <a:off x="7286644" y="92867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721520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" name="Полилиния 18"/>
            <p:cNvSpPr/>
            <p:nvPr/>
          </p:nvSpPr>
          <p:spPr>
            <a:xfrm>
              <a:off x="7572396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" name="Полилиния 19"/>
            <p:cNvSpPr/>
            <p:nvPr/>
          </p:nvSpPr>
          <p:spPr>
            <a:xfrm rot="1969772">
              <a:off x="7844062" y="91107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" name="Полилиния 20"/>
            <p:cNvSpPr/>
            <p:nvPr/>
          </p:nvSpPr>
          <p:spPr>
            <a:xfrm>
              <a:off x="7786710" y="42860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" name="Полилиния 21"/>
            <p:cNvSpPr/>
            <p:nvPr/>
          </p:nvSpPr>
          <p:spPr>
            <a:xfrm>
              <a:off x="8286776" y="50004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" name="Полилиния 22"/>
            <p:cNvSpPr/>
            <p:nvPr/>
          </p:nvSpPr>
          <p:spPr>
            <a:xfrm>
              <a:off x="6572264" y="78579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" name="Полилиния 23"/>
            <p:cNvSpPr/>
            <p:nvPr/>
          </p:nvSpPr>
          <p:spPr>
            <a:xfrm rot="20410928">
              <a:off x="6072198" y="71435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" name="Полилиния 24"/>
            <p:cNvSpPr/>
            <p:nvPr/>
          </p:nvSpPr>
          <p:spPr>
            <a:xfrm rot="587691">
              <a:off x="5214942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" name="Полилиния 25"/>
            <p:cNvSpPr/>
            <p:nvPr/>
          </p:nvSpPr>
          <p:spPr>
            <a:xfrm rot="20411730">
              <a:off x="5429256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7" name="Полилиния 26"/>
            <p:cNvSpPr/>
            <p:nvPr/>
          </p:nvSpPr>
          <p:spPr>
            <a:xfrm rot="1771934">
              <a:off x="6072198" y="185736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" name="Полилиния 27"/>
            <p:cNvSpPr/>
            <p:nvPr/>
          </p:nvSpPr>
          <p:spPr>
            <a:xfrm rot="1666315">
              <a:off x="6215074" y="228599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" name="Полилиния 28"/>
            <p:cNvSpPr/>
            <p:nvPr/>
          </p:nvSpPr>
          <p:spPr>
            <a:xfrm>
              <a:off x="7143768" y="235743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" name="Полилиния 29"/>
            <p:cNvSpPr/>
            <p:nvPr/>
          </p:nvSpPr>
          <p:spPr>
            <a:xfrm>
              <a:off x="721520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" name="Полилиния 30"/>
            <p:cNvSpPr/>
            <p:nvPr/>
          </p:nvSpPr>
          <p:spPr>
            <a:xfrm>
              <a:off x="6072198" y="107154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2" name="Полилиния 31"/>
            <p:cNvSpPr/>
            <p:nvPr/>
          </p:nvSpPr>
          <p:spPr>
            <a:xfrm rot="1065905">
              <a:off x="550069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" name="Полилиния 32"/>
            <p:cNvSpPr/>
            <p:nvPr/>
          </p:nvSpPr>
          <p:spPr>
            <a:xfrm rot="19191918">
              <a:off x="5715008" y="150017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" name="Полилиния 33"/>
            <p:cNvSpPr/>
            <p:nvPr/>
          </p:nvSpPr>
          <p:spPr>
            <a:xfrm rot="1361292">
              <a:off x="5857884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" name="Полилиния 34"/>
            <p:cNvSpPr/>
            <p:nvPr/>
          </p:nvSpPr>
          <p:spPr>
            <a:xfrm rot="1099206">
              <a:off x="6000760" y="142873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" name="Полилиния 35"/>
            <p:cNvSpPr/>
            <p:nvPr/>
          </p:nvSpPr>
          <p:spPr>
            <a:xfrm rot="20247737">
              <a:off x="6689470" y="104357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" name="Полилиния 36"/>
            <p:cNvSpPr/>
            <p:nvPr/>
          </p:nvSpPr>
          <p:spPr>
            <a:xfrm>
              <a:off x="692945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" name="Полилиния 37"/>
            <p:cNvSpPr/>
            <p:nvPr/>
          </p:nvSpPr>
          <p:spPr>
            <a:xfrm>
              <a:off x="6858016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" name="Полилиния 38"/>
            <p:cNvSpPr/>
            <p:nvPr/>
          </p:nvSpPr>
          <p:spPr>
            <a:xfrm>
              <a:off x="7215206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" name="Полилиния 39"/>
            <p:cNvSpPr/>
            <p:nvPr/>
          </p:nvSpPr>
          <p:spPr>
            <a:xfrm>
              <a:off x="5643570" y="121442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1" name="Полилиния 40"/>
            <p:cNvSpPr/>
            <p:nvPr/>
          </p:nvSpPr>
          <p:spPr>
            <a:xfrm rot="20716111">
              <a:off x="6286512" y="12858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5857884" y="100010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6286512" y="171448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4" name="Полилиния 43"/>
            <p:cNvSpPr/>
            <p:nvPr/>
          </p:nvSpPr>
          <p:spPr>
            <a:xfrm rot="1666315">
              <a:off x="6410397" y="1978341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6500826" y="22145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6" name="Полилиния 45"/>
            <p:cNvSpPr/>
            <p:nvPr/>
          </p:nvSpPr>
          <p:spPr>
            <a:xfrm>
              <a:off x="6572264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7" name="Полилиния 46"/>
            <p:cNvSpPr/>
            <p:nvPr/>
          </p:nvSpPr>
          <p:spPr>
            <a:xfrm rot="1771934">
              <a:off x="669803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 rot="1771934">
              <a:off x="7055221" y="2051454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9" name="Полилиния 48"/>
            <p:cNvSpPr/>
            <p:nvPr/>
          </p:nvSpPr>
          <p:spPr>
            <a:xfrm>
              <a:off x="6858016" y="1785926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0" name="Полилиния 49"/>
            <p:cNvSpPr/>
            <p:nvPr/>
          </p:nvSpPr>
          <p:spPr>
            <a:xfrm rot="1874304">
              <a:off x="7556933" y="5526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 rot="1874304">
              <a:off x="6985430" y="48126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" name="Полилиния 51"/>
            <p:cNvSpPr/>
            <p:nvPr/>
          </p:nvSpPr>
          <p:spPr>
            <a:xfrm>
              <a:off x="7929586" y="142852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3" name="Полилиния 52"/>
            <p:cNvSpPr/>
            <p:nvPr/>
          </p:nvSpPr>
          <p:spPr>
            <a:xfrm>
              <a:off x="7643834" y="214290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7929586" y="64291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5" name="Полилиния 54"/>
            <p:cNvSpPr/>
            <p:nvPr/>
          </p:nvSpPr>
          <p:spPr>
            <a:xfrm rot="1874304">
              <a:off x="8056999" y="409823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6" name="Полилиния 55"/>
            <p:cNvSpPr/>
            <p:nvPr/>
          </p:nvSpPr>
          <p:spPr>
            <a:xfrm>
              <a:off x="6572264" y="1357298"/>
              <a:ext cx="285752" cy="295758"/>
            </a:xfrm>
            <a:custGeom>
              <a:avLst/>
              <a:gdLst>
                <a:gd name="connsiteX0" fmla="*/ 0 w 357190"/>
                <a:gd name="connsiteY0" fmla="*/ 136434 h 357190"/>
                <a:gd name="connsiteX1" fmla="*/ 136435 w 357190"/>
                <a:gd name="connsiteY1" fmla="*/ 136435 h 357190"/>
                <a:gd name="connsiteX2" fmla="*/ 178595 w 357190"/>
                <a:gd name="connsiteY2" fmla="*/ 0 h 357190"/>
                <a:gd name="connsiteX3" fmla="*/ 220755 w 357190"/>
                <a:gd name="connsiteY3" fmla="*/ 136435 h 357190"/>
                <a:gd name="connsiteX4" fmla="*/ 357190 w 357190"/>
                <a:gd name="connsiteY4" fmla="*/ 136434 h 357190"/>
                <a:gd name="connsiteX5" fmla="*/ 246811 w 357190"/>
                <a:gd name="connsiteY5" fmla="*/ 220754 h 357190"/>
                <a:gd name="connsiteX6" fmla="*/ 288973 w 357190"/>
                <a:gd name="connsiteY6" fmla="*/ 357189 h 357190"/>
                <a:gd name="connsiteX7" fmla="*/ 178595 w 357190"/>
                <a:gd name="connsiteY7" fmla="*/ 272867 h 357190"/>
                <a:gd name="connsiteX8" fmla="*/ 68217 w 357190"/>
                <a:gd name="connsiteY8" fmla="*/ 357189 h 357190"/>
                <a:gd name="connsiteX9" fmla="*/ 110379 w 357190"/>
                <a:gd name="connsiteY9" fmla="*/ 220754 h 357190"/>
                <a:gd name="connsiteX10" fmla="*/ 0 w 357190"/>
                <a:gd name="connsiteY10" fmla="*/ 136434 h 357190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57189"/>
                <a:gd name="connsiteX1" fmla="*/ 136435 w 357190"/>
                <a:gd name="connsiteY1" fmla="*/ 136435 h 357189"/>
                <a:gd name="connsiteX2" fmla="*/ 178595 w 357190"/>
                <a:gd name="connsiteY2" fmla="*/ 0 h 357189"/>
                <a:gd name="connsiteX3" fmla="*/ 220755 w 357190"/>
                <a:gd name="connsiteY3" fmla="*/ 136435 h 357189"/>
                <a:gd name="connsiteX4" fmla="*/ 357190 w 357190"/>
                <a:gd name="connsiteY4" fmla="*/ 136434 h 357189"/>
                <a:gd name="connsiteX5" fmla="*/ 246811 w 357190"/>
                <a:gd name="connsiteY5" fmla="*/ 220754 h 357189"/>
                <a:gd name="connsiteX6" fmla="*/ 288973 w 357190"/>
                <a:gd name="connsiteY6" fmla="*/ 357189 h 357189"/>
                <a:gd name="connsiteX7" fmla="*/ 178595 w 357190"/>
                <a:gd name="connsiteY7" fmla="*/ 272867 h 357189"/>
                <a:gd name="connsiteX8" fmla="*/ 68217 w 357190"/>
                <a:gd name="connsiteY8" fmla="*/ 357189 h 357189"/>
                <a:gd name="connsiteX9" fmla="*/ 110379 w 357190"/>
                <a:gd name="connsiteY9" fmla="*/ 220754 h 357189"/>
                <a:gd name="connsiteX10" fmla="*/ 0 w 357190"/>
                <a:gd name="connsiteY10" fmla="*/ 136434 h 357189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  <a:gd name="connsiteX0" fmla="*/ 0 w 357190"/>
                <a:gd name="connsiteY0" fmla="*/ 136434 h 367196"/>
                <a:gd name="connsiteX1" fmla="*/ 136435 w 357190"/>
                <a:gd name="connsiteY1" fmla="*/ 136435 h 367196"/>
                <a:gd name="connsiteX2" fmla="*/ 178595 w 357190"/>
                <a:gd name="connsiteY2" fmla="*/ 0 h 367196"/>
                <a:gd name="connsiteX3" fmla="*/ 220755 w 357190"/>
                <a:gd name="connsiteY3" fmla="*/ 136435 h 367196"/>
                <a:gd name="connsiteX4" fmla="*/ 357190 w 357190"/>
                <a:gd name="connsiteY4" fmla="*/ 136434 h 367196"/>
                <a:gd name="connsiteX5" fmla="*/ 246811 w 357190"/>
                <a:gd name="connsiteY5" fmla="*/ 220754 h 367196"/>
                <a:gd name="connsiteX6" fmla="*/ 288973 w 357190"/>
                <a:gd name="connsiteY6" fmla="*/ 357189 h 367196"/>
                <a:gd name="connsiteX7" fmla="*/ 178595 w 357190"/>
                <a:gd name="connsiteY7" fmla="*/ 272867 h 367196"/>
                <a:gd name="connsiteX8" fmla="*/ 68217 w 357190"/>
                <a:gd name="connsiteY8" fmla="*/ 357189 h 367196"/>
                <a:gd name="connsiteX9" fmla="*/ 110379 w 357190"/>
                <a:gd name="connsiteY9" fmla="*/ 220754 h 367196"/>
                <a:gd name="connsiteX10" fmla="*/ 0 w 357190"/>
                <a:gd name="connsiteY10" fmla="*/ 136434 h 36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190" h="367196">
                  <a:moveTo>
                    <a:pt x="0" y="136434"/>
                  </a:moveTo>
                  <a:cubicBezTo>
                    <a:pt x="78799" y="67393"/>
                    <a:pt x="90957" y="136435"/>
                    <a:pt x="136435" y="136435"/>
                  </a:cubicBezTo>
                  <a:cubicBezTo>
                    <a:pt x="150488" y="90957"/>
                    <a:pt x="78800" y="69306"/>
                    <a:pt x="178595" y="0"/>
                  </a:cubicBezTo>
                  <a:cubicBezTo>
                    <a:pt x="283064" y="78878"/>
                    <a:pt x="206702" y="90957"/>
                    <a:pt x="220755" y="136435"/>
                  </a:cubicBezTo>
                  <a:cubicBezTo>
                    <a:pt x="266233" y="136435"/>
                    <a:pt x="256925" y="57868"/>
                    <a:pt x="357190" y="136434"/>
                  </a:cubicBezTo>
                  <a:cubicBezTo>
                    <a:pt x="341810" y="262187"/>
                    <a:pt x="283604" y="192647"/>
                    <a:pt x="246811" y="220754"/>
                  </a:cubicBezTo>
                  <a:cubicBezTo>
                    <a:pt x="260865" y="266232"/>
                    <a:pt x="336814" y="259338"/>
                    <a:pt x="288973" y="357189"/>
                  </a:cubicBezTo>
                  <a:cubicBezTo>
                    <a:pt x="180725" y="367196"/>
                    <a:pt x="215388" y="300974"/>
                    <a:pt x="178595" y="272867"/>
                  </a:cubicBezTo>
                  <a:cubicBezTo>
                    <a:pt x="141802" y="300974"/>
                    <a:pt x="169287" y="364814"/>
                    <a:pt x="68217" y="357189"/>
                  </a:cubicBezTo>
                  <a:cubicBezTo>
                    <a:pt x="15580" y="261719"/>
                    <a:pt x="96325" y="266232"/>
                    <a:pt x="110379" y="220754"/>
                  </a:cubicBezTo>
                  <a:cubicBezTo>
                    <a:pt x="73586" y="192647"/>
                    <a:pt x="20108" y="245519"/>
                    <a:pt x="0" y="136434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21000">
                  <a:schemeClr val="accent2">
                    <a:lumMod val="20000"/>
                    <a:lumOff val="80000"/>
                  </a:schemeClr>
                </a:gs>
                <a:gs pos="55000">
                  <a:schemeClr val="bg1"/>
                </a:gs>
              </a:gsLst>
              <a:path path="circle">
                <a:fillToRect l="50000" t="50000" r="50000" b="50000"/>
              </a:path>
              <a:tileRect/>
            </a:gradFill>
            <a:ln w="3175">
              <a:noFill/>
            </a:ln>
            <a:scene3d>
              <a:camera prst="orthographicFront"/>
              <a:lightRig rig="threePt" dir="t"/>
            </a:scene3d>
            <a:sp3d prstMaterial="matte">
              <a:bevelT w="63500"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28" name="Группа 218"/>
          <p:cNvGrpSpPr>
            <a:grpSpLocks/>
          </p:cNvGrpSpPr>
          <p:nvPr/>
        </p:nvGrpSpPr>
        <p:grpSpPr bwMode="auto">
          <a:xfrm>
            <a:off x="-55563" y="3786188"/>
            <a:ext cx="9248776" cy="3082925"/>
            <a:chOff x="-65581" y="3302758"/>
            <a:chExt cx="9247681" cy="3555242"/>
          </a:xfrm>
        </p:grpSpPr>
        <p:sp>
          <p:nvSpPr>
            <p:cNvPr id="117" name="Полилиния 116"/>
            <p:cNvSpPr/>
            <p:nvPr/>
          </p:nvSpPr>
          <p:spPr>
            <a:xfrm>
              <a:off x="-12700" y="5146130"/>
              <a:ext cx="9156700" cy="1711869"/>
            </a:xfrm>
            <a:custGeom>
              <a:avLst/>
              <a:gdLst>
                <a:gd name="connsiteX0" fmla="*/ 0 w 7531100"/>
                <a:gd name="connsiteY0" fmla="*/ 0 h 1384300"/>
                <a:gd name="connsiteX1" fmla="*/ 3200400 w 7531100"/>
                <a:gd name="connsiteY1" fmla="*/ 12700 h 1384300"/>
                <a:gd name="connsiteX2" fmla="*/ 6070600 w 7531100"/>
                <a:gd name="connsiteY2" fmla="*/ 241300 h 1384300"/>
                <a:gd name="connsiteX3" fmla="*/ 7531100 w 7531100"/>
                <a:gd name="connsiteY3" fmla="*/ 1371600 h 1384300"/>
                <a:gd name="connsiteX4" fmla="*/ 0 w 7531100"/>
                <a:gd name="connsiteY4" fmla="*/ 1384300 h 1384300"/>
                <a:gd name="connsiteX5" fmla="*/ 0 w 7531100"/>
                <a:gd name="connsiteY5" fmla="*/ 0 h 1384300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31100 w 7531100"/>
                <a:gd name="connsiteY3" fmla="*/ 1699169 h 1711869"/>
                <a:gd name="connsiteX4" fmla="*/ 0 w 7531100"/>
                <a:gd name="connsiteY4" fmla="*/ 1711869 h 1711869"/>
                <a:gd name="connsiteX5" fmla="*/ 0 w 7531100"/>
                <a:gd name="connsiteY5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  <a:gd name="connsiteX0" fmla="*/ 0 w 7531100"/>
                <a:gd name="connsiteY0" fmla="*/ 327569 h 1711869"/>
                <a:gd name="connsiteX1" fmla="*/ 3200400 w 7531100"/>
                <a:gd name="connsiteY1" fmla="*/ 340269 h 1711869"/>
                <a:gd name="connsiteX2" fmla="*/ 6070600 w 7531100"/>
                <a:gd name="connsiteY2" fmla="*/ 568869 h 1711869"/>
                <a:gd name="connsiteX3" fmla="*/ 7518023 w 7531100"/>
                <a:gd name="connsiteY3" fmla="*/ 311666 h 1711869"/>
                <a:gd name="connsiteX4" fmla="*/ 7531100 w 7531100"/>
                <a:gd name="connsiteY4" fmla="*/ 1699169 h 1711869"/>
                <a:gd name="connsiteX5" fmla="*/ 0 w 7531100"/>
                <a:gd name="connsiteY5" fmla="*/ 1711869 h 1711869"/>
                <a:gd name="connsiteX6" fmla="*/ 0 w 7531100"/>
                <a:gd name="connsiteY6" fmla="*/ 327569 h 171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31100" h="1711869">
                  <a:moveTo>
                    <a:pt x="0" y="327569"/>
                  </a:moveTo>
                  <a:cubicBezTo>
                    <a:pt x="998562" y="0"/>
                    <a:pt x="2157430" y="512234"/>
                    <a:pt x="3200400" y="340269"/>
                  </a:cubicBezTo>
                  <a:cubicBezTo>
                    <a:pt x="4225399" y="178329"/>
                    <a:pt x="5274201" y="94191"/>
                    <a:pt x="6070600" y="568869"/>
                  </a:cubicBezTo>
                  <a:cubicBezTo>
                    <a:pt x="6563499" y="668857"/>
                    <a:pt x="7177844" y="446598"/>
                    <a:pt x="7518023" y="311666"/>
                  </a:cubicBezTo>
                  <a:lnTo>
                    <a:pt x="7531100" y="1699169"/>
                  </a:lnTo>
                  <a:lnTo>
                    <a:pt x="0" y="1711869"/>
                  </a:lnTo>
                  <a:lnTo>
                    <a:pt x="0" y="327569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70" name="Группа 119"/>
            <p:cNvGrpSpPr>
              <a:grpSpLocks/>
            </p:cNvGrpSpPr>
            <p:nvPr/>
          </p:nvGrpSpPr>
          <p:grpSpPr bwMode="auto">
            <a:xfrm>
              <a:off x="428596" y="3632354"/>
              <a:ext cx="1109662" cy="1971543"/>
              <a:chOff x="428596" y="3632354"/>
              <a:chExt cx="1109662" cy="1971543"/>
            </a:xfrm>
          </p:grpSpPr>
          <p:sp>
            <p:nvSpPr>
              <p:cNvPr id="118" name="Равнобедренный треугольник 117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19" name="Полилиния 118"/>
              <p:cNvSpPr/>
              <p:nvPr/>
            </p:nvSpPr>
            <p:spPr>
              <a:xfrm>
                <a:off x="428596" y="3632354"/>
                <a:ext cx="1109662" cy="1812775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71" name="Группа 120"/>
            <p:cNvGrpSpPr>
              <a:grpSpLocks/>
            </p:cNvGrpSpPr>
            <p:nvPr/>
          </p:nvGrpSpPr>
          <p:grpSpPr bwMode="auto">
            <a:xfrm>
              <a:off x="7858148" y="4209144"/>
              <a:ext cx="928694" cy="1537629"/>
              <a:chOff x="428596" y="3829035"/>
              <a:chExt cx="1109662" cy="1774862"/>
            </a:xfrm>
          </p:grpSpPr>
          <p:sp>
            <p:nvSpPr>
              <p:cNvPr id="122" name="Равнобедренный треугольник 121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3" name="Полилиния 122"/>
              <p:cNvSpPr/>
              <p:nvPr/>
            </p:nvSpPr>
            <p:spPr>
              <a:xfrm>
                <a:off x="428596" y="3829035"/>
                <a:ext cx="1109662" cy="1616093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72" name="Группа 123"/>
            <p:cNvGrpSpPr>
              <a:grpSpLocks/>
            </p:cNvGrpSpPr>
            <p:nvPr/>
          </p:nvGrpSpPr>
          <p:grpSpPr bwMode="auto">
            <a:xfrm>
              <a:off x="4500562" y="3302758"/>
              <a:ext cx="1357322" cy="2269381"/>
              <a:chOff x="428596" y="3644850"/>
              <a:chExt cx="1109662" cy="1959047"/>
            </a:xfrm>
          </p:grpSpPr>
          <p:sp>
            <p:nvSpPr>
              <p:cNvPr id="125" name="Равнобедренный треугольник 124"/>
              <p:cNvSpPr/>
              <p:nvPr/>
            </p:nvSpPr>
            <p:spPr>
              <a:xfrm>
                <a:off x="859577" y="4460889"/>
                <a:ext cx="214314" cy="1143008"/>
              </a:xfrm>
              <a:prstGeom prst="triangle">
                <a:avLst/>
              </a:prstGeom>
              <a:blipFill>
                <a:blip r:embed="rId3"/>
                <a:tile tx="0" ty="0" sx="100000" sy="100000" flip="none" algn="tl"/>
              </a:blip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26" name="Полилиния 125"/>
              <p:cNvSpPr/>
              <p:nvPr/>
            </p:nvSpPr>
            <p:spPr>
              <a:xfrm>
                <a:off x="428596" y="3644850"/>
                <a:ext cx="1109662" cy="1800279"/>
              </a:xfrm>
              <a:custGeom>
                <a:avLst/>
                <a:gdLst>
                  <a:gd name="connsiteX0" fmla="*/ 0 w 642942"/>
                  <a:gd name="connsiteY0" fmla="*/ 1143008 h 1143008"/>
                  <a:gd name="connsiteX1" fmla="*/ 321471 w 642942"/>
                  <a:gd name="connsiteY1" fmla="*/ 0 h 1143008"/>
                  <a:gd name="connsiteX2" fmla="*/ 642942 w 642942"/>
                  <a:gd name="connsiteY2" fmla="*/ 1143008 h 1143008"/>
                  <a:gd name="connsiteX3" fmla="*/ 0 w 642942"/>
                  <a:gd name="connsiteY3" fmla="*/ 1143008 h 1143008"/>
                  <a:gd name="connsiteX0" fmla="*/ 0 w 642942"/>
                  <a:gd name="connsiteY0" fmla="*/ 1225565 h 1225565"/>
                  <a:gd name="connsiteX1" fmla="*/ 321471 w 642942"/>
                  <a:gd name="connsiteY1" fmla="*/ 82557 h 1225565"/>
                  <a:gd name="connsiteX2" fmla="*/ 642942 w 642942"/>
                  <a:gd name="connsiteY2" fmla="*/ 1225565 h 1225565"/>
                  <a:gd name="connsiteX3" fmla="*/ 0 w 642942"/>
                  <a:gd name="connsiteY3" fmla="*/ 1225565 h 1225565"/>
                  <a:gd name="connsiteX0" fmla="*/ 0 w 642942"/>
                  <a:gd name="connsiteY0" fmla="*/ 1246203 h 1246203"/>
                  <a:gd name="connsiteX1" fmla="*/ 321471 w 642942"/>
                  <a:gd name="connsiteY1" fmla="*/ 103195 h 1246203"/>
                  <a:gd name="connsiteX2" fmla="*/ 642942 w 642942"/>
                  <a:gd name="connsiteY2" fmla="*/ 1246203 h 1246203"/>
                  <a:gd name="connsiteX3" fmla="*/ 0 w 642942"/>
                  <a:gd name="connsiteY3" fmla="*/ 1246203 h 1246203"/>
                  <a:gd name="connsiteX0" fmla="*/ 0 w 892995"/>
                  <a:gd name="connsiteY0" fmla="*/ 1246203 h 1390650"/>
                  <a:gd name="connsiteX1" fmla="*/ 321471 w 892995"/>
                  <a:gd name="connsiteY1" fmla="*/ 103195 h 1390650"/>
                  <a:gd name="connsiteX2" fmla="*/ 642942 w 892995"/>
                  <a:gd name="connsiteY2" fmla="*/ 1246203 h 1390650"/>
                  <a:gd name="connsiteX3" fmla="*/ 0 w 892995"/>
                  <a:gd name="connsiteY3" fmla="*/ 1246203 h 1390650"/>
                  <a:gd name="connsiteX0" fmla="*/ 216667 w 1109662"/>
                  <a:gd name="connsiteY0" fmla="*/ 1246203 h 1428750"/>
                  <a:gd name="connsiteX1" fmla="*/ 538138 w 1109662"/>
                  <a:gd name="connsiteY1" fmla="*/ 103195 h 1428750"/>
                  <a:gd name="connsiteX2" fmla="*/ 859609 w 1109662"/>
                  <a:gd name="connsiteY2" fmla="*/ 1246203 h 1428750"/>
                  <a:gd name="connsiteX3" fmla="*/ 216667 w 1109662"/>
                  <a:gd name="connsiteY3" fmla="*/ 1246203 h 1428750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  <a:gd name="connsiteX0" fmla="*/ 216667 w 1109662"/>
                  <a:gd name="connsiteY0" fmla="*/ 1246203 h 1444625"/>
                  <a:gd name="connsiteX1" fmla="*/ 538138 w 1109662"/>
                  <a:gd name="connsiteY1" fmla="*/ 103195 h 1444625"/>
                  <a:gd name="connsiteX2" fmla="*/ 859609 w 1109662"/>
                  <a:gd name="connsiteY2" fmla="*/ 1246203 h 1444625"/>
                  <a:gd name="connsiteX3" fmla="*/ 216667 w 1109662"/>
                  <a:gd name="connsiteY3" fmla="*/ 1246203 h 1444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9662" h="1444625">
                    <a:moveTo>
                      <a:pt x="216667" y="1246203"/>
                    </a:moveTo>
                    <a:cubicBezTo>
                      <a:pt x="0" y="1428750"/>
                      <a:pt x="396081" y="0"/>
                      <a:pt x="538138" y="103195"/>
                    </a:cubicBezTo>
                    <a:cubicBezTo>
                      <a:pt x="675481" y="20638"/>
                      <a:pt x="1109662" y="1390650"/>
                      <a:pt x="859609" y="1246203"/>
                    </a:cubicBezTo>
                    <a:cubicBezTo>
                      <a:pt x="650081" y="1444625"/>
                      <a:pt x="523081" y="1406525"/>
                      <a:pt x="216667" y="1246203"/>
                    </a:cubicBez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effectLst>
                <a:outerShdw blurRad="266700" dist="165100" dir="3960000" sx="90000" sy="-19000" rotWithShape="0">
                  <a:prstClr val="black">
                    <a:alpha val="39000"/>
                  </a:prstClr>
                </a:outerShdw>
              </a:effectLst>
              <a:scene3d>
                <a:camera prst="orthographicFront"/>
                <a:lightRig rig="threePt" dir="t"/>
              </a:scene3d>
              <a:sp3d prstMaterial="matte">
                <a:bevelT w="4318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sp>
          <p:nvSpPr>
            <p:cNvPr id="116" name="Полилиния 115"/>
            <p:cNvSpPr/>
            <p:nvPr/>
          </p:nvSpPr>
          <p:spPr>
            <a:xfrm>
              <a:off x="-65581" y="5715016"/>
              <a:ext cx="9247681" cy="1142984"/>
            </a:xfrm>
            <a:custGeom>
              <a:avLst/>
              <a:gdLst>
                <a:gd name="connsiteX0" fmla="*/ 9194800 w 9781117"/>
                <a:gd name="connsiteY0" fmla="*/ 511588 h 2492788"/>
                <a:gd name="connsiteX1" fmla="*/ 5715000 w 9781117"/>
                <a:gd name="connsiteY1" fmla="*/ 295688 h 2492788"/>
                <a:gd name="connsiteX2" fmla="*/ 1765300 w 9781117"/>
                <a:gd name="connsiteY2" fmla="*/ 943388 h 2492788"/>
                <a:gd name="connsiteX3" fmla="*/ 63500 w 9781117"/>
                <a:gd name="connsiteY3" fmla="*/ 816388 h 2492788"/>
                <a:gd name="connsiteX4" fmla="*/ 0 w 9781117"/>
                <a:gd name="connsiteY4" fmla="*/ 2480088 h 2492788"/>
                <a:gd name="connsiteX5" fmla="*/ 9232900 w 9781117"/>
                <a:gd name="connsiteY5" fmla="*/ 2492788 h 2492788"/>
                <a:gd name="connsiteX6" fmla="*/ 9194800 w 9781117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511588 h 2492788"/>
                <a:gd name="connsiteX1" fmla="*/ 5715000 w 9247681"/>
                <a:gd name="connsiteY1" fmla="*/ 295688 h 2492788"/>
                <a:gd name="connsiteX2" fmla="*/ 1765300 w 9247681"/>
                <a:gd name="connsiteY2" fmla="*/ 943388 h 2492788"/>
                <a:gd name="connsiteX3" fmla="*/ 63500 w 9247681"/>
                <a:gd name="connsiteY3" fmla="*/ 816388 h 2492788"/>
                <a:gd name="connsiteX4" fmla="*/ 0 w 9247681"/>
                <a:gd name="connsiteY4" fmla="*/ 2480088 h 2492788"/>
                <a:gd name="connsiteX5" fmla="*/ 9232900 w 9247681"/>
                <a:gd name="connsiteY5" fmla="*/ 2492788 h 2492788"/>
                <a:gd name="connsiteX6" fmla="*/ 9194800 w 9247681"/>
                <a:gd name="connsiteY6" fmla="*/ 511588 h 249278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  <a:gd name="connsiteX0" fmla="*/ 9194800 w 9247681"/>
                <a:gd name="connsiteY0" fmla="*/ 487658 h 2468858"/>
                <a:gd name="connsiteX1" fmla="*/ 5715000 w 9247681"/>
                <a:gd name="connsiteY1" fmla="*/ 271758 h 2468858"/>
                <a:gd name="connsiteX2" fmla="*/ 1765300 w 9247681"/>
                <a:gd name="connsiteY2" fmla="*/ 919458 h 2468858"/>
                <a:gd name="connsiteX3" fmla="*/ 63500 w 9247681"/>
                <a:gd name="connsiteY3" fmla="*/ 792458 h 2468858"/>
                <a:gd name="connsiteX4" fmla="*/ 0 w 9247681"/>
                <a:gd name="connsiteY4" fmla="*/ 2456158 h 2468858"/>
                <a:gd name="connsiteX5" fmla="*/ 9232900 w 9247681"/>
                <a:gd name="connsiteY5" fmla="*/ 2468858 h 2468858"/>
                <a:gd name="connsiteX6" fmla="*/ 9194800 w 9247681"/>
                <a:gd name="connsiteY6" fmla="*/ 487658 h 2468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47681" h="2468858">
                  <a:moveTo>
                    <a:pt x="9194800" y="487658"/>
                  </a:moveTo>
                  <a:cubicBezTo>
                    <a:pt x="8608483" y="121475"/>
                    <a:pt x="6832055" y="802503"/>
                    <a:pt x="5715000" y="271758"/>
                  </a:cubicBezTo>
                  <a:cubicBezTo>
                    <a:pt x="5445623" y="0"/>
                    <a:pt x="2116574" y="444364"/>
                    <a:pt x="1765300" y="919458"/>
                  </a:cubicBezTo>
                  <a:cubicBezTo>
                    <a:pt x="1117095" y="1140637"/>
                    <a:pt x="630767" y="834791"/>
                    <a:pt x="63500" y="792458"/>
                  </a:cubicBezTo>
                  <a:lnTo>
                    <a:pt x="0" y="2456158"/>
                  </a:lnTo>
                  <a:lnTo>
                    <a:pt x="9232900" y="2468858"/>
                  </a:lnTo>
                  <a:cubicBezTo>
                    <a:pt x="9215861" y="1804322"/>
                    <a:pt x="9247681" y="1320553"/>
                    <a:pt x="9194800" y="487658"/>
                  </a:cubicBez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488950" h="1016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29" name="Группа 143"/>
          <p:cNvGrpSpPr>
            <a:grpSpLocks/>
          </p:cNvGrpSpPr>
          <p:nvPr/>
        </p:nvGrpSpPr>
        <p:grpSpPr bwMode="auto">
          <a:xfrm rot="626960">
            <a:off x="7869238" y="5934075"/>
            <a:ext cx="928687" cy="1000125"/>
            <a:chOff x="5898071" y="4400554"/>
            <a:chExt cx="2324143" cy="2470145"/>
          </a:xfrm>
        </p:grpSpPr>
        <p:sp>
          <p:nvSpPr>
            <p:cNvPr id="145" name="Полилиния 14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7" name="Полилиния 14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8" name="Полилиния 14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49" name="Полилиния 14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50" name="Полилиния 14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47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56" name="Полилиния 15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248" name="Группа 138"/>
            <p:cNvGrpSpPr>
              <a:grpSpLocks/>
            </p:cNvGrpSpPr>
            <p:nvPr/>
          </p:nvGrpSpPr>
          <p:grpSpPr bwMode="auto">
            <a:xfrm rot="639347">
              <a:off x="6792579" y="4410371"/>
              <a:ext cx="798923" cy="2457470"/>
              <a:chOff x="6586553" y="4400554"/>
              <a:chExt cx="798923" cy="2457470"/>
            </a:xfrm>
          </p:grpSpPr>
          <p:sp>
            <p:nvSpPr>
              <p:cNvPr id="153" name="Полилиния 15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0" name="Группа 158"/>
          <p:cNvGrpSpPr>
            <a:grpSpLocks/>
          </p:cNvGrpSpPr>
          <p:nvPr/>
        </p:nvGrpSpPr>
        <p:grpSpPr bwMode="auto">
          <a:xfrm rot="388224">
            <a:off x="6557963" y="5856288"/>
            <a:ext cx="1292225" cy="1084262"/>
            <a:chOff x="5898071" y="4400554"/>
            <a:chExt cx="2324143" cy="2470145"/>
          </a:xfrm>
        </p:grpSpPr>
        <p:sp>
          <p:nvSpPr>
            <p:cNvPr id="160" name="Полилиния 15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1" name="Полилиния 16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2" name="Полилиния 16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3" name="Полилиния 16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4" name="Полилиния 16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65" name="Полилиния 16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219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71" name="Полилиния 170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73" name="Полилиния 172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1" name="Группа 173"/>
          <p:cNvGrpSpPr>
            <a:grpSpLocks/>
          </p:cNvGrpSpPr>
          <p:nvPr/>
        </p:nvGrpSpPr>
        <p:grpSpPr bwMode="auto">
          <a:xfrm rot="626960">
            <a:off x="8369300" y="5934075"/>
            <a:ext cx="928688" cy="1000125"/>
            <a:chOff x="5898071" y="4400554"/>
            <a:chExt cx="2324143" cy="2470145"/>
          </a:xfrm>
        </p:grpSpPr>
        <p:sp>
          <p:nvSpPr>
            <p:cNvPr id="175" name="Полилиния 17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7" name="Полилиния 17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8" name="Полилиния 17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91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186" name="Полилиния 18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2" name="Группа 142"/>
          <p:cNvGrpSpPr>
            <a:grpSpLocks/>
          </p:cNvGrpSpPr>
          <p:nvPr/>
        </p:nvGrpSpPr>
        <p:grpSpPr bwMode="auto">
          <a:xfrm rot="-784521">
            <a:off x="7178675" y="5851525"/>
            <a:ext cx="1292225" cy="1079500"/>
            <a:chOff x="5898071" y="4410369"/>
            <a:chExt cx="2324143" cy="2460330"/>
          </a:xfrm>
        </p:grpSpPr>
        <p:sp>
          <p:nvSpPr>
            <p:cNvPr id="127" name="Полилиния 126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29" name="Полилиния 128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0" name="Полилиния 129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32" name="Полилиния 131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63" name="Группа 138"/>
            <p:cNvGrpSpPr>
              <a:grpSpLocks/>
            </p:cNvGrpSpPr>
            <p:nvPr/>
          </p:nvGrpSpPr>
          <p:grpSpPr bwMode="auto">
            <a:xfrm rot="639347">
              <a:off x="6792579" y="4410369"/>
              <a:ext cx="798923" cy="2457470"/>
              <a:chOff x="6586553" y="4400554"/>
              <a:chExt cx="798923" cy="2457470"/>
            </a:xfrm>
          </p:grpSpPr>
          <p:sp>
            <p:nvSpPr>
              <p:cNvPr id="140" name="Полилиния 139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3" name="Группа 203"/>
          <p:cNvGrpSpPr>
            <a:grpSpLocks/>
          </p:cNvGrpSpPr>
          <p:nvPr/>
        </p:nvGrpSpPr>
        <p:grpSpPr bwMode="auto">
          <a:xfrm rot="626960">
            <a:off x="3440113" y="6005513"/>
            <a:ext cx="928687" cy="1000125"/>
            <a:chOff x="5898071" y="4400554"/>
            <a:chExt cx="2324143" cy="2470145"/>
          </a:xfrm>
        </p:grpSpPr>
        <p:sp>
          <p:nvSpPr>
            <p:cNvPr id="205" name="Полилиния 204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09" name="Полилиния 208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10" name="Полилиния 209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128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16" name="Полилиния 215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8" name="Полилиния 217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129" name="Группа 138"/>
            <p:cNvGrpSpPr>
              <a:grpSpLocks/>
            </p:cNvGrpSpPr>
            <p:nvPr/>
          </p:nvGrpSpPr>
          <p:grpSpPr bwMode="auto">
            <a:xfrm rot="639347">
              <a:off x="6792579" y="4410375"/>
              <a:ext cx="798923" cy="2457470"/>
              <a:chOff x="6586553" y="4400554"/>
              <a:chExt cx="798923" cy="2457470"/>
            </a:xfrm>
          </p:grpSpPr>
          <p:sp>
            <p:nvSpPr>
              <p:cNvPr id="213" name="Полилиния 212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15" name="Полилиния 214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4" name="Группа 219"/>
          <p:cNvGrpSpPr>
            <a:grpSpLocks/>
          </p:cNvGrpSpPr>
          <p:nvPr/>
        </p:nvGrpSpPr>
        <p:grpSpPr bwMode="auto">
          <a:xfrm rot="-1122157">
            <a:off x="4922838" y="5908675"/>
            <a:ext cx="928687" cy="1000125"/>
            <a:chOff x="5898071" y="4400554"/>
            <a:chExt cx="2324143" cy="2470145"/>
          </a:xfrm>
        </p:grpSpPr>
        <p:sp>
          <p:nvSpPr>
            <p:cNvPr id="221" name="Полилиния 22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2" name="Полилиния 22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3" name="Полилиния 22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4" name="Полилиния 22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5" name="Полилиния 22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26" name="Полилиния 22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90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32" name="Полилиния 23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3" name="Полилиния 23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4" name="Полилиния 23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  <p:grpSp>
          <p:nvGrpSpPr>
            <p:cNvPr id="35091" name="Группа 138"/>
            <p:cNvGrpSpPr>
              <a:grpSpLocks/>
            </p:cNvGrpSpPr>
            <p:nvPr/>
          </p:nvGrpSpPr>
          <p:grpSpPr bwMode="auto">
            <a:xfrm rot="639347">
              <a:off x="6792579" y="4410377"/>
              <a:ext cx="798923" cy="2457470"/>
              <a:chOff x="6586553" y="4400554"/>
              <a:chExt cx="798923" cy="2457470"/>
            </a:xfrm>
          </p:grpSpPr>
          <p:sp>
            <p:nvSpPr>
              <p:cNvPr id="229" name="Полилиния 228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0" name="Полилиния 229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31" name="Полилиния 230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5" name="Группа 234"/>
          <p:cNvGrpSpPr>
            <a:grpSpLocks/>
          </p:cNvGrpSpPr>
          <p:nvPr/>
        </p:nvGrpSpPr>
        <p:grpSpPr bwMode="auto">
          <a:xfrm rot="-1183445">
            <a:off x="3927475" y="5984875"/>
            <a:ext cx="928688" cy="1000125"/>
            <a:chOff x="5898071" y="4400554"/>
            <a:chExt cx="2324143" cy="2470145"/>
          </a:xfrm>
        </p:grpSpPr>
        <p:sp>
          <p:nvSpPr>
            <p:cNvPr id="236" name="Полилиния 235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39" name="Полилиния 238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0" name="Полилиния 239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41" name="Полилиния 240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62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47" name="Полилиния 246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8" name="Полилиния 247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49" name="Полилиния 248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6" name="Группа 188"/>
          <p:cNvGrpSpPr>
            <a:grpSpLocks/>
          </p:cNvGrpSpPr>
          <p:nvPr/>
        </p:nvGrpSpPr>
        <p:grpSpPr bwMode="auto">
          <a:xfrm rot="709197">
            <a:off x="4240213" y="5884863"/>
            <a:ext cx="1292225" cy="1082675"/>
            <a:chOff x="5898071" y="4410280"/>
            <a:chExt cx="2324143" cy="2467972"/>
          </a:xfrm>
        </p:grpSpPr>
        <p:sp>
          <p:nvSpPr>
            <p:cNvPr id="190" name="Полилиния 189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3" name="Полилиния 192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4" name="Полилиния 193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34" name="Группа 138"/>
            <p:cNvGrpSpPr>
              <a:grpSpLocks/>
            </p:cNvGrpSpPr>
            <p:nvPr/>
          </p:nvGrpSpPr>
          <p:grpSpPr bwMode="auto">
            <a:xfrm rot="639347">
              <a:off x="6791608" y="4410280"/>
              <a:ext cx="798923" cy="2467972"/>
              <a:chOff x="6586553" y="4400554"/>
              <a:chExt cx="798923" cy="2467972"/>
            </a:xfrm>
          </p:grpSpPr>
          <p:sp>
            <p:nvSpPr>
              <p:cNvPr id="198" name="Полилиния 197"/>
              <p:cNvSpPr/>
              <p:nvPr/>
            </p:nvSpPr>
            <p:spPr>
              <a:xfrm flipH="1">
                <a:off x="6910157" y="5154015"/>
                <a:ext cx="142905" cy="1714511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7" name="Группа 249"/>
          <p:cNvGrpSpPr>
            <a:grpSpLocks/>
          </p:cNvGrpSpPr>
          <p:nvPr/>
        </p:nvGrpSpPr>
        <p:grpSpPr bwMode="auto">
          <a:xfrm rot="-1028310">
            <a:off x="3127375" y="5900738"/>
            <a:ext cx="928688" cy="1000125"/>
            <a:chOff x="5898071" y="4400554"/>
            <a:chExt cx="2324143" cy="2470145"/>
          </a:xfrm>
        </p:grpSpPr>
        <p:sp>
          <p:nvSpPr>
            <p:cNvPr id="251" name="Полилиния 250"/>
            <p:cNvSpPr/>
            <p:nvPr/>
          </p:nvSpPr>
          <p:spPr>
            <a:xfrm>
              <a:off x="5898071" y="4931288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6357950" y="4918589"/>
              <a:ext cx="79269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6072198" y="4918589"/>
              <a:ext cx="1149884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4" name="Полилиния 253"/>
            <p:cNvSpPr/>
            <p:nvPr/>
          </p:nvSpPr>
          <p:spPr>
            <a:xfrm flipH="1">
              <a:off x="7000892" y="4918589"/>
              <a:ext cx="1221322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5" name="Полилиния 254"/>
            <p:cNvSpPr/>
            <p:nvPr/>
          </p:nvSpPr>
          <p:spPr>
            <a:xfrm flipH="1">
              <a:off x="7000892" y="4918589"/>
              <a:ext cx="785818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56" name="Полилиния 255"/>
            <p:cNvSpPr/>
            <p:nvPr/>
          </p:nvSpPr>
          <p:spPr>
            <a:xfrm flipH="1">
              <a:off x="6929454" y="4918589"/>
              <a:ext cx="500066" cy="1939411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pSp>
          <p:nvGrpSpPr>
            <p:cNvPr id="35006" name="Группа 137"/>
            <p:cNvGrpSpPr>
              <a:grpSpLocks/>
            </p:cNvGrpSpPr>
            <p:nvPr/>
          </p:nvGrpSpPr>
          <p:grpSpPr bwMode="auto">
            <a:xfrm rot="-169710">
              <a:off x="6560974" y="4400554"/>
              <a:ext cx="798923" cy="2457470"/>
              <a:chOff x="6586553" y="4400554"/>
              <a:chExt cx="798923" cy="2457470"/>
            </a:xfrm>
          </p:grpSpPr>
          <p:sp>
            <p:nvSpPr>
              <p:cNvPr id="262" name="Полилиния 261"/>
              <p:cNvSpPr/>
              <p:nvPr/>
            </p:nvSpPr>
            <p:spPr>
              <a:xfrm flipH="1">
                <a:off x="6929454" y="5143512"/>
                <a:ext cx="142905" cy="1714512"/>
              </a:xfrm>
              <a:custGeom>
                <a:avLst/>
                <a:gdLst>
                  <a:gd name="connsiteX0" fmla="*/ 1016000 w 1016000"/>
                  <a:gd name="connsiteY0" fmla="*/ 1778000 h 1803400"/>
                  <a:gd name="connsiteX1" fmla="*/ 0 w 1016000"/>
                  <a:gd name="connsiteY1" fmla="*/ 0 h 1803400"/>
                  <a:gd name="connsiteX2" fmla="*/ 901700 w 1016000"/>
                  <a:gd name="connsiteY2" fmla="*/ 1803400 h 1803400"/>
                  <a:gd name="connsiteX3" fmla="*/ 1016000 w 1016000"/>
                  <a:gd name="connsiteY3" fmla="*/ 1778000 h 1803400"/>
                  <a:gd name="connsiteX0" fmla="*/ 1016000 w 1016000"/>
                  <a:gd name="connsiteY0" fmla="*/ 1914011 h 1939411"/>
                  <a:gd name="connsiteX1" fmla="*/ 0 w 1016000"/>
                  <a:gd name="connsiteY1" fmla="*/ 136011 h 1939411"/>
                  <a:gd name="connsiteX2" fmla="*/ 901700 w 1016000"/>
                  <a:gd name="connsiteY2" fmla="*/ 1939411 h 1939411"/>
                  <a:gd name="connsiteX3" fmla="*/ 1016000 w 1016000"/>
                  <a:gd name="connsiteY3" fmla="*/ 1914011 h 1939411"/>
                  <a:gd name="connsiteX0" fmla="*/ 1269483 w 1269483"/>
                  <a:gd name="connsiteY0" fmla="*/ 2019845 h 2045245"/>
                  <a:gd name="connsiteX1" fmla="*/ 253483 w 1269483"/>
                  <a:gd name="connsiteY1" fmla="*/ 241845 h 2045245"/>
                  <a:gd name="connsiteX2" fmla="*/ 1155183 w 1269483"/>
                  <a:gd name="connsiteY2" fmla="*/ 2045245 h 2045245"/>
                  <a:gd name="connsiteX3" fmla="*/ 1269483 w 1269483"/>
                  <a:gd name="connsiteY3" fmla="*/ 2019845 h 2045245"/>
                  <a:gd name="connsiteX0" fmla="*/ 1175829 w 1175829"/>
                  <a:gd name="connsiteY0" fmla="*/ 1914011 h 1939411"/>
                  <a:gd name="connsiteX1" fmla="*/ 159829 w 1175829"/>
                  <a:gd name="connsiteY1" fmla="*/ 136011 h 1939411"/>
                  <a:gd name="connsiteX2" fmla="*/ 1061529 w 1175829"/>
                  <a:gd name="connsiteY2" fmla="*/ 1939411 h 1939411"/>
                  <a:gd name="connsiteX3" fmla="*/ 1175829 w 1175829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1175829 w 1221322"/>
                  <a:gd name="connsiteY0" fmla="*/ 1914011 h 1939411"/>
                  <a:gd name="connsiteX1" fmla="*/ 159829 w 1221322"/>
                  <a:gd name="connsiteY1" fmla="*/ 136011 h 1939411"/>
                  <a:gd name="connsiteX2" fmla="*/ 1061529 w 1221322"/>
                  <a:gd name="connsiteY2" fmla="*/ 1939411 h 1939411"/>
                  <a:gd name="connsiteX3" fmla="*/ 1175829 w 1221322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538181 w 697974"/>
                  <a:gd name="connsiteY2" fmla="*/ 1939411 h 1939411"/>
                  <a:gd name="connsiteX3" fmla="*/ 652481 w 697974"/>
                  <a:gd name="connsiteY3" fmla="*/ 1914011 h 1939411"/>
                  <a:gd name="connsiteX0" fmla="*/ 652481 w 697974"/>
                  <a:gd name="connsiteY0" fmla="*/ 1914011 h 1939411"/>
                  <a:gd name="connsiteX1" fmla="*/ 159828 w 697974"/>
                  <a:gd name="connsiteY1" fmla="*/ 136011 h 1939411"/>
                  <a:gd name="connsiteX2" fmla="*/ 363701 w 697974"/>
                  <a:gd name="connsiteY2" fmla="*/ 1939411 h 1939411"/>
                  <a:gd name="connsiteX3" fmla="*/ 652481 w 697974"/>
                  <a:gd name="connsiteY3" fmla="*/ 1914011 h 1939411"/>
                  <a:gd name="connsiteX0" fmla="*/ 477999 w 523492"/>
                  <a:gd name="connsiteY0" fmla="*/ 1914011 h 1939411"/>
                  <a:gd name="connsiteX1" fmla="*/ 159828 w 523492"/>
                  <a:gd name="connsiteY1" fmla="*/ 136011 h 1939411"/>
                  <a:gd name="connsiteX2" fmla="*/ 363701 w 523492"/>
                  <a:gd name="connsiteY2" fmla="*/ 1939411 h 1939411"/>
                  <a:gd name="connsiteX3" fmla="*/ 477999 w 523492"/>
                  <a:gd name="connsiteY3" fmla="*/ 1914011 h 1939411"/>
                  <a:gd name="connsiteX0" fmla="*/ 129045 w 215906"/>
                  <a:gd name="connsiteY0" fmla="*/ 1914011 h 1939411"/>
                  <a:gd name="connsiteX1" fmla="*/ 159828 w 215906"/>
                  <a:gd name="connsiteY1" fmla="*/ 136011 h 1939411"/>
                  <a:gd name="connsiteX2" fmla="*/ 14747 w 215906"/>
                  <a:gd name="connsiteY2" fmla="*/ 1939411 h 1939411"/>
                  <a:gd name="connsiteX3" fmla="*/ 129045 w 215906"/>
                  <a:gd name="connsiteY3" fmla="*/ 1914011 h 193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5906" h="1939411">
                    <a:moveTo>
                      <a:pt x="129045" y="1914011"/>
                    </a:moveTo>
                    <a:cubicBezTo>
                      <a:pt x="174538" y="948262"/>
                      <a:pt x="215907" y="0"/>
                      <a:pt x="159828" y="136011"/>
                    </a:cubicBezTo>
                    <a:cubicBezTo>
                      <a:pt x="-1" y="124344"/>
                      <a:pt x="106262" y="806428"/>
                      <a:pt x="14747" y="1939411"/>
                    </a:cubicBezTo>
                    <a:lnTo>
                      <a:pt x="129045" y="1914011"/>
                    </a:lnTo>
                    <a:close/>
                  </a:path>
                </a:pathLst>
              </a:custGeom>
              <a:gradFill>
                <a:gsLst>
                  <a:gs pos="100000">
                    <a:srgbClr val="92D050"/>
                  </a:gs>
                  <a:gs pos="0">
                    <a:schemeClr val="accent3">
                      <a:lumMod val="50000"/>
                    </a:schemeClr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19050" h="190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3" name="Полилиния 262"/>
              <p:cNvSpPr/>
              <p:nvPr/>
            </p:nvSpPr>
            <p:spPr>
              <a:xfrm>
                <a:off x="6586553" y="440522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  <p:sp>
            <p:nvSpPr>
              <p:cNvPr id="264" name="Полилиния 263"/>
              <p:cNvSpPr/>
              <p:nvPr/>
            </p:nvSpPr>
            <p:spPr>
              <a:xfrm>
                <a:off x="6663958" y="4400554"/>
                <a:ext cx="721518" cy="1262161"/>
              </a:xfrm>
              <a:custGeom>
                <a:avLst/>
                <a:gdLst>
                  <a:gd name="connsiteX0" fmla="*/ 142876 w 285752"/>
                  <a:gd name="connsiteY0" fmla="*/ 214314 h 857256"/>
                  <a:gd name="connsiteX1" fmla="*/ 142876 w 285752"/>
                  <a:gd name="connsiteY1" fmla="*/ 857256 h 857256"/>
                  <a:gd name="connsiteX2" fmla="*/ 142876 w 285752"/>
                  <a:gd name="connsiteY2" fmla="*/ 214314 h 857256"/>
                  <a:gd name="connsiteX0" fmla="*/ 291705 w 583410"/>
                  <a:gd name="connsiteY0" fmla="*/ 500066 h 785842"/>
                  <a:gd name="connsiteX1" fmla="*/ 291705 w 583410"/>
                  <a:gd name="connsiteY1" fmla="*/ 785842 h 785842"/>
                  <a:gd name="connsiteX2" fmla="*/ 291705 w 583410"/>
                  <a:gd name="connsiteY2" fmla="*/ 500066 h 78584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538176 h 823952"/>
                  <a:gd name="connsiteX1" fmla="*/ 291705 w 583410"/>
                  <a:gd name="connsiteY1" fmla="*/ 823952 h 823952"/>
                  <a:gd name="connsiteX2" fmla="*/ 291705 w 583410"/>
                  <a:gd name="connsiteY2" fmla="*/ 538176 h 823952"/>
                  <a:gd name="connsiteX0" fmla="*/ 291705 w 583410"/>
                  <a:gd name="connsiteY0" fmla="*/ 642894 h 642942"/>
                  <a:gd name="connsiteX1" fmla="*/ 291705 w 583410"/>
                  <a:gd name="connsiteY1" fmla="*/ 642942 h 642942"/>
                  <a:gd name="connsiteX2" fmla="*/ 291705 w 583410"/>
                  <a:gd name="connsiteY2" fmla="*/ 642894 h 642942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119261"/>
                  <a:gd name="connsiteX1" fmla="*/ 291705 w 583410"/>
                  <a:gd name="connsiteY1" fmla="*/ 1119261 h 1119261"/>
                  <a:gd name="connsiteX2" fmla="*/ 291705 w 583410"/>
                  <a:gd name="connsiteY2" fmla="*/ 1119213 h 1119261"/>
                  <a:gd name="connsiteX0" fmla="*/ 291705 w 583410"/>
                  <a:gd name="connsiteY0" fmla="*/ 1119213 h 1262161"/>
                  <a:gd name="connsiteX1" fmla="*/ 291705 w 583410"/>
                  <a:gd name="connsiteY1" fmla="*/ 1262161 h 1262161"/>
                  <a:gd name="connsiteX2" fmla="*/ 291705 w 583410"/>
                  <a:gd name="connsiteY2" fmla="*/ 1119213 h 1262161"/>
                  <a:gd name="connsiteX0" fmla="*/ 291705 w 650066"/>
                  <a:gd name="connsiteY0" fmla="*/ 1119213 h 1262161"/>
                  <a:gd name="connsiteX1" fmla="*/ 291705 w 650066"/>
                  <a:gd name="connsiteY1" fmla="*/ 1262161 h 1262161"/>
                  <a:gd name="connsiteX2" fmla="*/ 291705 w 650066"/>
                  <a:gd name="connsiteY2" fmla="*/ 1119213 h 1262161"/>
                  <a:gd name="connsiteX0" fmla="*/ 363157 w 721518"/>
                  <a:gd name="connsiteY0" fmla="*/ 1119213 h 1262161"/>
                  <a:gd name="connsiteX1" fmla="*/ 363157 w 721518"/>
                  <a:gd name="connsiteY1" fmla="*/ 1262161 h 1262161"/>
                  <a:gd name="connsiteX2" fmla="*/ 363157 w 721518"/>
                  <a:gd name="connsiteY2" fmla="*/ 1119213 h 126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21518" h="1262161">
                    <a:moveTo>
                      <a:pt x="363157" y="1119213"/>
                    </a:moveTo>
                    <a:cubicBezTo>
                      <a:pt x="341693" y="0"/>
                      <a:pt x="721518" y="766845"/>
                      <a:pt x="363157" y="1262161"/>
                    </a:cubicBezTo>
                    <a:cubicBezTo>
                      <a:pt x="0" y="781133"/>
                      <a:pt x="370250" y="19042"/>
                      <a:pt x="363157" y="1119213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bg1"/>
                  </a:gs>
                  <a:gs pos="0">
                    <a:srgbClr val="FF0000"/>
                  </a:gs>
                </a:gsLst>
                <a:lin ang="16200000" scaled="1"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69850" h="635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/>
              </a:p>
            </p:txBody>
          </p:sp>
        </p:grpSp>
      </p:grpSp>
      <p:grpSp>
        <p:nvGrpSpPr>
          <p:cNvPr id="34838" name="Группа 284"/>
          <p:cNvGrpSpPr>
            <a:grpSpLocks/>
          </p:cNvGrpSpPr>
          <p:nvPr/>
        </p:nvGrpSpPr>
        <p:grpSpPr bwMode="auto">
          <a:xfrm>
            <a:off x="0" y="6197600"/>
            <a:ext cx="642938" cy="660400"/>
            <a:chOff x="214282" y="5643578"/>
            <a:chExt cx="1285884" cy="1017585"/>
          </a:xfrm>
        </p:grpSpPr>
        <p:sp>
          <p:nvSpPr>
            <p:cNvPr id="280" name="Полилиния 279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2" name="Полилиния 281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3" name="Полилиния 282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4" name="24-конечная звезда 283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39" name="Группа 290"/>
          <p:cNvGrpSpPr>
            <a:grpSpLocks/>
          </p:cNvGrpSpPr>
          <p:nvPr/>
        </p:nvGrpSpPr>
        <p:grpSpPr bwMode="auto">
          <a:xfrm>
            <a:off x="642938" y="6357938"/>
            <a:ext cx="571500" cy="588962"/>
            <a:chOff x="214282" y="5643578"/>
            <a:chExt cx="1285884" cy="1017585"/>
          </a:xfrm>
        </p:grpSpPr>
        <p:sp>
          <p:nvSpPr>
            <p:cNvPr id="292" name="Полилиния 29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3" name="Полилиния 29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4" name="Полилиния 29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5" name="24-конечная звезда 29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0" name="Группа 295"/>
          <p:cNvGrpSpPr>
            <a:grpSpLocks/>
          </p:cNvGrpSpPr>
          <p:nvPr/>
        </p:nvGrpSpPr>
        <p:grpSpPr bwMode="auto">
          <a:xfrm>
            <a:off x="5715000" y="6197600"/>
            <a:ext cx="642938" cy="660400"/>
            <a:chOff x="214282" y="5643578"/>
            <a:chExt cx="1285884" cy="1017585"/>
          </a:xfrm>
        </p:grpSpPr>
        <p:sp>
          <p:nvSpPr>
            <p:cNvPr id="297" name="Полилиния 29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8" name="Полилиния 29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9" name="Полилиния 29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0" name="24-конечная звезда 29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1" name="Группа 305"/>
          <p:cNvGrpSpPr>
            <a:grpSpLocks/>
          </p:cNvGrpSpPr>
          <p:nvPr/>
        </p:nvGrpSpPr>
        <p:grpSpPr bwMode="auto">
          <a:xfrm>
            <a:off x="1214438" y="6197600"/>
            <a:ext cx="642937" cy="660400"/>
            <a:chOff x="214282" y="5643578"/>
            <a:chExt cx="1285884" cy="1017585"/>
          </a:xfrm>
        </p:grpSpPr>
        <p:sp>
          <p:nvSpPr>
            <p:cNvPr id="307" name="Полилиния 30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8" name="Полилиния 30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9" name="Полилиния 30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0" name="24-конечная звезда 30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42" name="Группа 310"/>
          <p:cNvGrpSpPr>
            <a:grpSpLocks/>
          </p:cNvGrpSpPr>
          <p:nvPr/>
        </p:nvGrpSpPr>
        <p:grpSpPr bwMode="auto">
          <a:xfrm>
            <a:off x="2500313" y="6197600"/>
            <a:ext cx="642937" cy="660400"/>
            <a:chOff x="214282" y="5643578"/>
            <a:chExt cx="1285884" cy="1017585"/>
          </a:xfrm>
        </p:grpSpPr>
        <p:sp>
          <p:nvSpPr>
            <p:cNvPr id="312" name="Полилиния 31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3" name="Полилиния 31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4" name="Полилиния 31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5" name="24-конечная звезда 31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16" name="Овал 315"/>
          <p:cNvSpPr/>
          <p:nvPr/>
        </p:nvSpPr>
        <p:spPr>
          <a:xfrm>
            <a:off x="285720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7" name="Овал 316"/>
          <p:cNvSpPr/>
          <p:nvPr/>
        </p:nvSpPr>
        <p:spPr>
          <a:xfrm>
            <a:off x="642910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8" name="Овал 317"/>
          <p:cNvSpPr/>
          <p:nvPr/>
        </p:nvSpPr>
        <p:spPr>
          <a:xfrm>
            <a:off x="1428728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19" name="Овал 318"/>
          <p:cNvSpPr/>
          <p:nvPr/>
        </p:nvSpPr>
        <p:spPr>
          <a:xfrm>
            <a:off x="114297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0" name="Овал 319"/>
          <p:cNvSpPr/>
          <p:nvPr/>
        </p:nvSpPr>
        <p:spPr>
          <a:xfrm>
            <a:off x="1571604" y="604363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1" name="Овал 320"/>
          <p:cNvSpPr/>
          <p:nvPr/>
        </p:nvSpPr>
        <p:spPr>
          <a:xfrm>
            <a:off x="2143108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2" name="Овал 321"/>
          <p:cNvSpPr/>
          <p:nvPr/>
        </p:nvSpPr>
        <p:spPr>
          <a:xfrm>
            <a:off x="264317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3" name="Овал 322"/>
          <p:cNvSpPr/>
          <p:nvPr/>
        </p:nvSpPr>
        <p:spPr>
          <a:xfrm>
            <a:off x="342899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4" name="Овал 323"/>
          <p:cNvSpPr/>
          <p:nvPr/>
        </p:nvSpPr>
        <p:spPr>
          <a:xfrm>
            <a:off x="4429124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5" name="Овал 324"/>
          <p:cNvSpPr/>
          <p:nvPr/>
        </p:nvSpPr>
        <p:spPr>
          <a:xfrm>
            <a:off x="4000496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6" name="Овал 325"/>
          <p:cNvSpPr/>
          <p:nvPr/>
        </p:nvSpPr>
        <p:spPr>
          <a:xfrm>
            <a:off x="5214942" y="5757878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7" name="Овал 326"/>
          <p:cNvSpPr/>
          <p:nvPr/>
        </p:nvSpPr>
        <p:spPr>
          <a:xfrm>
            <a:off x="5857884" y="561500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8" name="Овал 327"/>
          <p:cNvSpPr/>
          <p:nvPr/>
        </p:nvSpPr>
        <p:spPr>
          <a:xfrm>
            <a:off x="6643702" y="5829316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29" name="Овал 328"/>
          <p:cNvSpPr/>
          <p:nvPr/>
        </p:nvSpPr>
        <p:spPr>
          <a:xfrm>
            <a:off x="7429520" y="5972192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0" name="Овал 329"/>
          <p:cNvSpPr/>
          <p:nvPr/>
        </p:nvSpPr>
        <p:spPr>
          <a:xfrm>
            <a:off x="8929718" y="5686440"/>
            <a:ext cx="71438" cy="71438"/>
          </a:xfrm>
          <a:prstGeom prst="ellipse">
            <a:avLst/>
          </a:prstGeom>
          <a:solidFill>
            <a:srgbClr val="FFFF00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1" name="Овал 330"/>
          <p:cNvSpPr/>
          <p:nvPr/>
        </p:nvSpPr>
        <p:spPr>
          <a:xfrm>
            <a:off x="857252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2" name="Овал 331"/>
          <p:cNvSpPr/>
          <p:nvPr/>
        </p:nvSpPr>
        <p:spPr>
          <a:xfrm>
            <a:off x="8001024" y="5900754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3" name="Овал 332"/>
          <p:cNvSpPr/>
          <p:nvPr/>
        </p:nvSpPr>
        <p:spPr>
          <a:xfrm>
            <a:off x="7072330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4" name="Овал 333"/>
          <p:cNvSpPr/>
          <p:nvPr/>
        </p:nvSpPr>
        <p:spPr>
          <a:xfrm>
            <a:off x="6429388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5" name="Овал 334"/>
          <p:cNvSpPr/>
          <p:nvPr/>
        </p:nvSpPr>
        <p:spPr>
          <a:xfrm>
            <a:off x="6072198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6" name="Овал 335"/>
          <p:cNvSpPr/>
          <p:nvPr/>
        </p:nvSpPr>
        <p:spPr>
          <a:xfrm>
            <a:off x="5500694" y="575787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7" name="Овал 336"/>
          <p:cNvSpPr/>
          <p:nvPr/>
        </p:nvSpPr>
        <p:spPr>
          <a:xfrm>
            <a:off x="4786314" y="5615002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8" name="Овал 337"/>
          <p:cNvSpPr/>
          <p:nvPr/>
        </p:nvSpPr>
        <p:spPr>
          <a:xfrm>
            <a:off x="3857620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39" name="Овал 338"/>
          <p:cNvSpPr/>
          <p:nvPr/>
        </p:nvSpPr>
        <p:spPr>
          <a:xfrm>
            <a:off x="2928926" y="5829316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0" name="Овал 339"/>
          <p:cNvSpPr/>
          <p:nvPr/>
        </p:nvSpPr>
        <p:spPr>
          <a:xfrm>
            <a:off x="1785918" y="5686440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41" name="Овал 340"/>
          <p:cNvSpPr/>
          <p:nvPr/>
        </p:nvSpPr>
        <p:spPr>
          <a:xfrm>
            <a:off x="1000100" y="6115068"/>
            <a:ext cx="71438" cy="71438"/>
          </a:xfrm>
          <a:prstGeom prst="ellipse">
            <a:avLst/>
          </a:prstGeom>
          <a:solidFill>
            <a:srgbClr val="FFCCFF"/>
          </a:solidFill>
          <a:ln>
            <a:noFill/>
          </a:ln>
          <a:scene3d>
            <a:camera prst="isometricTopUp"/>
            <a:lightRig rig="threePt" dir="t"/>
          </a:scene3d>
          <a:sp3d>
            <a:bevelT w="25400" h="12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pSp>
        <p:nvGrpSpPr>
          <p:cNvPr id="34869" name="Группа 355"/>
          <p:cNvGrpSpPr>
            <a:grpSpLocks/>
          </p:cNvGrpSpPr>
          <p:nvPr/>
        </p:nvGrpSpPr>
        <p:grpSpPr bwMode="auto">
          <a:xfrm rot="3478556">
            <a:off x="156369" y="6490494"/>
            <a:ext cx="250825" cy="341313"/>
            <a:chOff x="2857488" y="4883951"/>
            <a:chExt cx="571504" cy="903297"/>
          </a:xfrm>
        </p:grpSpPr>
        <p:sp>
          <p:nvSpPr>
            <p:cNvPr id="346" name="Овал 345"/>
            <p:cNvSpPr/>
            <p:nvPr/>
          </p:nvSpPr>
          <p:spPr>
            <a:xfrm>
              <a:off x="2992986" y="4909455"/>
              <a:ext cx="285753" cy="14284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44" name="Прямая соединительная линия 343"/>
            <p:cNvCxnSpPr>
              <a:stCxn id="0" idx="0"/>
              <a:endCxn id="0" idx="4"/>
            </p:cNvCxnSpPr>
            <p:nvPr/>
          </p:nvCxnSpPr>
          <p:spPr>
            <a:xfrm rot="16200000" flipH="1">
              <a:off x="2748861" y="5393939"/>
              <a:ext cx="78565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Овал 346"/>
            <p:cNvSpPr/>
            <p:nvPr/>
          </p:nvSpPr>
          <p:spPr>
            <a:xfrm>
              <a:off x="3054802" y="4885488"/>
              <a:ext cx="141069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2989787" y="514530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Овал 348"/>
            <p:cNvSpPr/>
            <p:nvPr/>
          </p:nvSpPr>
          <p:spPr>
            <a:xfrm>
              <a:off x="2926100" y="5287348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2925677" y="5430749"/>
              <a:ext cx="72342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1" name="Овал 350"/>
            <p:cNvSpPr/>
            <p:nvPr/>
          </p:nvSpPr>
          <p:spPr>
            <a:xfrm>
              <a:off x="2996843" y="5575290"/>
              <a:ext cx="68724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2" name="Овал 351"/>
            <p:cNvSpPr/>
            <p:nvPr/>
          </p:nvSpPr>
          <p:spPr>
            <a:xfrm>
              <a:off x="3207565" y="5144944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3" name="Овал 352"/>
            <p:cNvSpPr/>
            <p:nvPr/>
          </p:nvSpPr>
          <p:spPr>
            <a:xfrm>
              <a:off x="3282569" y="5282361"/>
              <a:ext cx="68724" cy="7142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4" name="Овал 353"/>
            <p:cNvSpPr/>
            <p:nvPr/>
          </p:nvSpPr>
          <p:spPr>
            <a:xfrm>
              <a:off x="3279077" y="5423536"/>
              <a:ext cx="68726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5" name="Овал 354"/>
            <p:cNvSpPr/>
            <p:nvPr/>
          </p:nvSpPr>
          <p:spPr>
            <a:xfrm>
              <a:off x="3211280" y="5573813"/>
              <a:ext cx="72342" cy="7142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70" name="Группа 369"/>
          <p:cNvGrpSpPr>
            <a:grpSpLocks/>
          </p:cNvGrpSpPr>
          <p:nvPr/>
        </p:nvGrpSpPr>
        <p:grpSpPr bwMode="auto">
          <a:xfrm rot="1300059">
            <a:off x="4697413" y="6483350"/>
            <a:ext cx="250825" cy="339725"/>
            <a:chOff x="2857488" y="4883951"/>
            <a:chExt cx="571504" cy="903297"/>
          </a:xfrm>
        </p:grpSpPr>
        <p:sp>
          <p:nvSpPr>
            <p:cNvPr id="371" name="Овал 370"/>
            <p:cNvSpPr/>
            <p:nvPr/>
          </p:nvSpPr>
          <p:spPr>
            <a:xfrm>
              <a:off x="3000700" y="4927583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2" name="Овал 371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73" name="Прямая соединительная линия 372"/>
            <p:cNvCxnSpPr>
              <a:stCxn id="0" idx="0"/>
              <a:endCxn id="0" idx="4"/>
            </p:cNvCxnSpPr>
            <p:nvPr/>
          </p:nvCxnSpPr>
          <p:spPr>
            <a:xfrm rot="16200000" flipH="1">
              <a:off x="2737147" y="5387297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Овал 373"/>
            <p:cNvSpPr/>
            <p:nvPr/>
          </p:nvSpPr>
          <p:spPr>
            <a:xfrm>
              <a:off x="3052387" y="4879928"/>
              <a:ext cx="141069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5" name="Овал 374"/>
            <p:cNvSpPr/>
            <p:nvPr/>
          </p:nvSpPr>
          <p:spPr>
            <a:xfrm>
              <a:off x="2983251" y="5142223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6" name="Овал 375"/>
            <p:cNvSpPr/>
            <p:nvPr/>
          </p:nvSpPr>
          <p:spPr>
            <a:xfrm>
              <a:off x="2910969" y="5283903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7" name="Овал 376"/>
            <p:cNvSpPr/>
            <p:nvPr/>
          </p:nvSpPr>
          <p:spPr>
            <a:xfrm>
              <a:off x="2914057" y="5418730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8" name="Овал 377"/>
            <p:cNvSpPr/>
            <p:nvPr/>
          </p:nvSpPr>
          <p:spPr>
            <a:xfrm>
              <a:off x="3000531" y="5570239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79" name="Овал 378"/>
            <p:cNvSpPr/>
            <p:nvPr/>
          </p:nvSpPr>
          <p:spPr>
            <a:xfrm>
              <a:off x="3198080" y="5132624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0" name="Овал 379"/>
            <p:cNvSpPr/>
            <p:nvPr/>
          </p:nvSpPr>
          <p:spPr>
            <a:xfrm>
              <a:off x="3269772" y="5286442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1" name="Овал 380"/>
            <p:cNvSpPr/>
            <p:nvPr/>
          </p:nvSpPr>
          <p:spPr>
            <a:xfrm>
              <a:off x="3286952" y="5428363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2" name="Овал 381"/>
            <p:cNvSpPr/>
            <p:nvPr/>
          </p:nvSpPr>
          <p:spPr>
            <a:xfrm>
              <a:off x="3200578" y="5562949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89" name="Полилиния 388"/>
          <p:cNvSpPr/>
          <p:nvPr/>
        </p:nvSpPr>
        <p:spPr>
          <a:xfrm>
            <a:off x="263525" y="32480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0" name="Полилиния 389"/>
          <p:cNvSpPr/>
          <p:nvPr/>
        </p:nvSpPr>
        <p:spPr>
          <a:xfrm>
            <a:off x="928688" y="3286125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1" name="Полилиния 390"/>
          <p:cNvSpPr/>
          <p:nvPr/>
        </p:nvSpPr>
        <p:spPr>
          <a:xfrm>
            <a:off x="428625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2" name="Полилиния 391"/>
          <p:cNvSpPr/>
          <p:nvPr/>
        </p:nvSpPr>
        <p:spPr>
          <a:xfrm>
            <a:off x="785813" y="3071813"/>
            <a:ext cx="307975" cy="109537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3" name="Полилиния 392"/>
          <p:cNvSpPr/>
          <p:nvPr/>
        </p:nvSpPr>
        <p:spPr>
          <a:xfrm>
            <a:off x="642938" y="2857500"/>
            <a:ext cx="307975" cy="109538"/>
          </a:xfrm>
          <a:custGeom>
            <a:avLst/>
            <a:gdLst>
              <a:gd name="connsiteX0" fmla="*/ 0 w 420413"/>
              <a:gd name="connsiteY0" fmla="*/ 0 h 287282"/>
              <a:gd name="connsiteX1" fmla="*/ 220717 w 420413"/>
              <a:gd name="connsiteY1" fmla="*/ 283779 h 287282"/>
              <a:gd name="connsiteX2" fmla="*/ 420413 w 420413"/>
              <a:gd name="connsiteY2" fmla="*/ 21020 h 287282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6132 h 289911"/>
              <a:gd name="connsiteX1" fmla="*/ 220717 w 420413"/>
              <a:gd name="connsiteY1" fmla="*/ 289911 h 289911"/>
              <a:gd name="connsiteX2" fmla="*/ 420413 w 420413"/>
              <a:gd name="connsiteY2" fmla="*/ 27152 h 289911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  <a:gd name="connsiteX0" fmla="*/ 0 w 420413"/>
              <a:gd name="connsiteY0" fmla="*/ 0 h 283779"/>
              <a:gd name="connsiteX1" fmla="*/ 220717 w 420413"/>
              <a:gd name="connsiteY1" fmla="*/ 283779 h 283779"/>
              <a:gd name="connsiteX2" fmla="*/ 420413 w 420413"/>
              <a:gd name="connsiteY2" fmla="*/ 21020 h 283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0413" h="283779">
                <a:moveTo>
                  <a:pt x="0" y="0"/>
                </a:moveTo>
                <a:cubicBezTo>
                  <a:pt x="149090" y="93335"/>
                  <a:pt x="163486" y="80086"/>
                  <a:pt x="220717" y="283779"/>
                </a:cubicBezTo>
                <a:cubicBezTo>
                  <a:pt x="307893" y="34541"/>
                  <a:pt x="297355" y="100451"/>
                  <a:pt x="420413" y="21020"/>
                </a:cubicBezTo>
              </a:path>
            </a:pathLst>
          </a:custGeom>
          <a:ln w="158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4" name="Овал 393"/>
          <p:cNvSpPr/>
          <p:nvPr/>
        </p:nvSpPr>
        <p:spPr>
          <a:xfrm>
            <a:off x="0" y="214290"/>
            <a:ext cx="1428728" cy="1357322"/>
          </a:xfrm>
          <a:prstGeom prst="ellipse">
            <a:avLst/>
          </a:prstGeom>
          <a:gradFill flip="none" rotWithShape="1">
            <a:gsLst>
              <a:gs pos="100000">
                <a:schemeClr val="bg1"/>
              </a:gs>
              <a:gs pos="2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95" name="Заголовок 394"/>
          <p:cNvSpPr>
            <a:spLocks noGrp="1"/>
          </p:cNvSpPr>
          <p:nvPr>
            <p:ph type="title"/>
          </p:nvPr>
        </p:nvSpPr>
        <p:spPr>
          <a:xfrm>
            <a:off x="1214414" y="200012"/>
            <a:ext cx="6643734" cy="819946"/>
          </a:xfrm>
          <a:prstGeom prst="round2SameRect">
            <a:avLst>
              <a:gd name="adj1" fmla="val 16667"/>
              <a:gd name="adj2" fmla="val 38889"/>
            </a:avLst>
          </a:prstGeom>
          <a:gradFill>
            <a:gsLst>
              <a:gs pos="100000">
                <a:srgbClr val="FFCCCC"/>
              </a:gs>
              <a:gs pos="26000">
                <a:schemeClr val="bg1"/>
              </a:gs>
            </a:gsLst>
            <a:path path="circle">
              <a:fillToRect l="50000" t="50000" r="50000" b="50000"/>
            </a:path>
          </a:gradFill>
          <a:scene3d>
            <a:camera prst="orthographicFront"/>
            <a:lightRig rig="threePt" dir="t"/>
          </a:scene3d>
          <a:sp3d>
            <a:bevelT w="171450" h="31750"/>
          </a:sp3d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3600" b="1" dirty="0" smtClean="0">
                <a:ln>
                  <a:solidFill>
                    <a:sysClr val="windowText" lastClr="000000"/>
                  </a:solidFill>
                </a:ln>
                <a:solidFill>
                  <a:srgbClr val="FFCCCC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a:rPr>
              <a:t>Творческий спортивный диктант</a:t>
            </a:r>
            <a:endParaRPr lang="ru-RU" sz="3600" b="1" dirty="0">
              <a:ln>
                <a:solidFill>
                  <a:sysClr val="windowText" lastClr="000000"/>
                </a:solidFill>
              </a:ln>
              <a:solidFill>
                <a:srgbClr val="FFCCCC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a:endParaRPr>
          </a:p>
        </p:txBody>
      </p:sp>
      <p:grpSp>
        <p:nvGrpSpPr>
          <p:cNvPr id="291" name="Группа 329"/>
          <p:cNvGrpSpPr/>
          <p:nvPr/>
        </p:nvGrpSpPr>
        <p:grpSpPr>
          <a:xfrm>
            <a:off x="714348" y="6143644"/>
            <a:ext cx="642942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296" name="Скругленный прямоугольник 295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1" name="Скругленный прямоугольник 300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6" name="Полилиния 305">
              <a:hlinkClick r:id="" action="ppaction://hlinkshowjump?jump=endshow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11" name="Полилиния 310">
              <a:hlinkClick r:id="" action="ppaction://hlinkshowjump?jump=endshow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3" name="Скругленный прямоугольник 342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>
              <a:hlinkClick r:id="" action="ppaction://hlinkshowjump?jump=endshow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6" name="Полилиния 355">
              <a:hlinkClick r:id="" action="ppaction://hlinkshowjump?jump=endshow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57" name="Группа 329"/>
          <p:cNvGrpSpPr/>
          <p:nvPr/>
        </p:nvGrpSpPr>
        <p:grpSpPr>
          <a:xfrm rot="16200000">
            <a:off x="7329611" y="6108409"/>
            <a:ext cx="635210" cy="578268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370" name="Скругленный прямоугольник 369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88" name="Скругленный прямоугольник 387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7" name="Полилиния 396">
              <a:hlinkClick r:id="" action="ppaction://hlinkshowjump?jump=previous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8" name="Полилиния 397">
              <a:hlinkClick r:id="" action="ppaction://hlinkshowjump?jump=previous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99" name="Скругленный прямоугольник 398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0" name="Полилиния 399">
              <a:hlinkClick r:id="" action="ppaction://hlinkshowjump?jump=previous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1" name="Полилиния 400">
              <a:hlinkClick r:id="" action="ppaction://hlinkshowjump?jump=previous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6"/>
            </a:lnRef>
            <a:fillRef idx="2">
              <a:schemeClr val="accent6"/>
            </a:fillRef>
            <a:effectRef idx="1">
              <a:schemeClr val="accent6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402" name="Группа 329"/>
          <p:cNvGrpSpPr/>
          <p:nvPr/>
        </p:nvGrpSpPr>
        <p:grpSpPr>
          <a:xfrm rot="5400000">
            <a:off x="7897733" y="6111791"/>
            <a:ext cx="635210" cy="571504"/>
            <a:chOff x="3533771" y="2640017"/>
            <a:chExt cx="1789109" cy="1289049"/>
          </a:xfrm>
          <a:effectLst>
            <a:outerShdw blurRad="76200" dist="63500" dir="2700000" algn="tl" rotWithShape="0">
              <a:prstClr val="black">
                <a:alpha val="64000"/>
              </a:prstClr>
            </a:outerShdw>
          </a:effectLst>
        </p:grpSpPr>
        <p:sp>
          <p:nvSpPr>
            <p:cNvPr id="403" name="Скругленный прямоугольник 402"/>
            <p:cNvSpPr/>
            <p:nvPr/>
          </p:nvSpPr>
          <p:spPr>
            <a:xfrm>
              <a:off x="4357686" y="3357562"/>
              <a:ext cx="142876" cy="357190"/>
            </a:xfrm>
            <a:prstGeom prst="roundRect">
              <a:avLst>
                <a:gd name="adj" fmla="val 50000"/>
              </a:avLst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4" name="Скругленный прямоугольник 403"/>
            <p:cNvSpPr/>
            <p:nvPr/>
          </p:nvSpPr>
          <p:spPr>
            <a:xfrm>
              <a:off x="4357686" y="3143248"/>
              <a:ext cx="142876" cy="285752"/>
            </a:xfrm>
            <a:prstGeom prst="roundRect">
              <a:avLst>
                <a:gd name="adj" fmla="val 30000"/>
              </a:avLst>
            </a:pr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5" name="Полилиния 404">
              <a:hlinkClick r:id="" action="ppaction://hlinkshowjump?jump=nextslide"/>
            </p:cNvPr>
            <p:cNvSpPr/>
            <p:nvPr/>
          </p:nvSpPr>
          <p:spPr>
            <a:xfrm flipV="1">
              <a:off x="4457695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6" name="Полилиния 405">
              <a:hlinkClick r:id="" action="ppaction://hlinkshowjump?jump=nextslide"/>
            </p:cNvPr>
            <p:cNvSpPr/>
            <p:nvPr/>
          </p:nvSpPr>
          <p:spPr>
            <a:xfrm flipH="1" flipV="1">
              <a:off x="3824286" y="3286124"/>
              <a:ext cx="571504" cy="642942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7" name="Скругленный прямоугольник 406"/>
            <p:cNvSpPr/>
            <p:nvPr/>
          </p:nvSpPr>
          <p:spPr>
            <a:xfrm>
              <a:off x="4357686" y="3071810"/>
              <a:ext cx="142876" cy="142876"/>
            </a:xfrm>
            <a:prstGeom prst="roundRect">
              <a:avLst>
                <a:gd name="adj" fmla="val 41111"/>
              </a:avLst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8" name="Полилиния 407">
              <a:hlinkClick r:id="" action="ppaction://hlinkshowjump?jump=nextslide"/>
            </p:cNvPr>
            <p:cNvSpPr/>
            <p:nvPr/>
          </p:nvSpPr>
          <p:spPr>
            <a:xfrm>
              <a:off x="4457696" y="2640017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409" name="Полилиния 408">
              <a:hlinkClick r:id="" action="ppaction://hlinkshowjump?jump=nextslide"/>
            </p:cNvPr>
            <p:cNvSpPr/>
            <p:nvPr/>
          </p:nvSpPr>
          <p:spPr>
            <a:xfrm flipH="1">
              <a:off x="3533771" y="2647945"/>
              <a:ext cx="865184" cy="888998"/>
            </a:xfrm>
            <a:custGeom>
              <a:avLst/>
              <a:gdLst>
                <a:gd name="connsiteX0" fmla="*/ 0 w 762000"/>
                <a:gd name="connsiteY0" fmla="*/ 466725 h 652463"/>
                <a:gd name="connsiteX1" fmla="*/ 762000 w 762000"/>
                <a:gd name="connsiteY1" fmla="*/ 0 h 652463"/>
                <a:gd name="connsiteX2" fmla="*/ 671513 w 762000"/>
                <a:gd name="connsiteY2" fmla="*/ 623888 h 652463"/>
                <a:gd name="connsiteX3" fmla="*/ 0 w 762000"/>
                <a:gd name="connsiteY3" fmla="*/ 652463 h 652463"/>
                <a:gd name="connsiteX4" fmla="*/ 0 w 762000"/>
                <a:gd name="connsiteY4" fmla="*/ 466725 h 652463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762000"/>
                <a:gd name="connsiteY0" fmla="*/ 565147 h 750885"/>
                <a:gd name="connsiteX1" fmla="*/ 762000 w 762000"/>
                <a:gd name="connsiteY1" fmla="*/ 98422 h 750885"/>
                <a:gd name="connsiteX2" fmla="*/ 671513 w 762000"/>
                <a:gd name="connsiteY2" fmla="*/ 722310 h 750885"/>
                <a:gd name="connsiteX3" fmla="*/ 0 w 762000"/>
                <a:gd name="connsiteY3" fmla="*/ 750885 h 750885"/>
                <a:gd name="connsiteX4" fmla="*/ 0 w 762000"/>
                <a:gd name="connsiteY4" fmla="*/ 565147 h 750885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752474"/>
                <a:gd name="connsiteX1" fmla="*/ 762000 w 865184"/>
                <a:gd name="connsiteY1" fmla="*/ 98422 h 752474"/>
                <a:gd name="connsiteX2" fmla="*/ 671513 w 865184"/>
                <a:gd name="connsiteY2" fmla="*/ 722310 h 752474"/>
                <a:gd name="connsiteX3" fmla="*/ 0 w 865184"/>
                <a:gd name="connsiteY3" fmla="*/ 750885 h 752474"/>
                <a:gd name="connsiteX4" fmla="*/ 0 w 865184"/>
                <a:gd name="connsiteY4" fmla="*/ 565147 h 752474"/>
                <a:gd name="connsiteX0" fmla="*/ 0 w 865184"/>
                <a:gd name="connsiteY0" fmla="*/ 565147 h 750885"/>
                <a:gd name="connsiteX1" fmla="*/ 762000 w 865184"/>
                <a:gd name="connsiteY1" fmla="*/ 98422 h 750885"/>
                <a:gd name="connsiteX2" fmla="*/ 671513 w 865184"/>
                <a:gd name="connsiteY2" fmla="*/ 722310 h 750885"/>
                <a:gd name="connsiteX3" fmla="*/ 0 w 865184"/>
                <a:gd name="connsiteY3" fmla="*/ 750885 h 750885"/>
                <a:gd name="connsiteX4" fmla="*/ 0 w 865184"/>
                <a:gd name="connsiteY4" fmla="*/ 565147 h 750885"/>
                <a:gd name="connsiteX0" fmla="*/ 0 w 865184"/>
                <a:gd name="connsiteY0" fmla="*/ 565147 h 888998"/>
                <a:gd name="connsiteX1" fmla="*/ 762000 w 865184"/>
                <a:gd name="connsiteY1" fmla="*/ 98422 h 888998"/>
                <a:gd name="connsiteX2" fmla="*/ 671513 w 865184"/>
                <a:gd name="connsiteY2" fmla="*/ 722310 h 888998"/>
                <a:gd name="connsiteX3" fmla="*/ 0 w 865184"/>
                <a:gd name="connsiteY3" fmla="*/ 750885 h 888998"/>
                <a:gd name="connsiteX4" fmla="*/ 0 w 865184"/>
                <a:gd name="connsiteY4" fmla="*/ 565147 h 888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184" h="888998">
                  <a:moveTo>
                    <a:pt x="0" y="565147"/>
                  </a:moveTo>
                  <a:cubicBezTo>
                    <a:pt x="363536" y="0"/>
                    <a:pt x="436560" y="163513"/>
                    <a:pt x="762000" y="98422"/>
                  </a:cubicBezTo>
                  <a:cubicBezTo>
                    <a:pt x="865184" y="358776"/>
                    <a:pt x="792154" y="666749"/>
                    <a:pt x="671513" y="722310"/>
                  </a:cubicBezTo>
                  <a:cubicBezTo>
                    <a:pt x="404810" y="888998"/>
                    <a:pt x="223838" y="741360"/>
                    <a:pt x="0" y="750885"/>
                  </a:cubicBezTo>
                  <a:lnTo>
                    <a:pt x="0" y="565147"/>
                  </a:lnTo>
                  <a:close/>
                </a:path>
              </a:pathLst>
            </a:custGeom>
            <a:ln/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3" name="Группа 285"/>
          <p:cNvGrpSpPr>
            <a:grpSpLocks/>
          </p:cNvGrpSpPr>
          <p:nvPr/>
        </p:nvGrpSpPr>
        <p:grpSpPr bwMode="auto">
          <a:xfrm>
            <a:off x="1428750" y="5929313"/>
            <a:ext cx="1000125" cy="1017587"/>
            <a:chOff x="214282" y="5643578"/>
            <a:chExt cx="1285884" cy="1017585"/>
          </a:xfrm>
        </p:grpSpPr>
        <p:sp>
          <p:nvSpPr>
            <p:cNvPr id="287" name="Полилиния 286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8" name="Полилиния 287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89" name="Полилиния 288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90" name="24-конечная звезда 289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4" name="Группа 356"/>
          <p:cNvGrpSpPr>
            <a:grpSpLocks/>
          </p:cNvGrpSpPr>
          <p:nvPr/>
        </p:nvGrpSpPr>
        <p:grpSpPr bwMode="auto">
          <a:xfrm rot="-1531300">
            <a:off x="1657350" y="6384925"/>
            <a:ext cx="250825" cy="339725"/>
            <a:chOff x="2857488" y="4883951"/>
            <a:chExt cx="571504" cy="903297"/>
          </a:xfrm>
        </p:grpSpPr>
        <p:sp>
          <p:nvSpPr>
            <p:cNvPr id="358" name="Овал 357"/>
            <p:cNvSpPr/>
            <p:nvPr/>
          </p:nvSpPr>
          <p:spPr>
            <a:xfrm>
              <a:off x="2994840" y="4909960"/>
              <a:ext cx="285753" cy="14351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9" name="Овал 358"/>
            <p:cNvSpPr/>
            <p:nvPr/>
          </p:nvSpPr>
          <p:spPr>
            <a:xfrm>
              <a:off x="2857488" y="5000636"/>
              <a:ext cx="571504" cy="785818"/>
            </a:xfrm>
            <a:prstGeom prst="ellipse">
              <a:avLst/>
            </a:prstGeom>
            <a:solidFill>
              <a:srgbClr val="A50021"/>
            </a:solidFill>
            <a:ln w="63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 prstMaterial="plastic">
              <a:bevelT w="26035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cxnSp>
          <p:nvCxnSpPr>
            <p:cNvPr id="360" name="Прямая соединительная линия 359"/>
            <p:cNvCxnSpPr>
              <a:stCxn id="0" idx="0"/>
              <a:endCxn id="0" idx="4"/>
            </p:cNvCxnSpPr>
            <p:nvPr/>
          </p:nvCxnSpPr>
          <p:spPr>
            <a:xfrm rot="16200000" flipH="1">
              <a:off x="2749715" y="5377159"/>
              <a:ext cx="785109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1" name="Овал 360"/>
            <p:cNvSpPr/>
            <p:nvPr/>
          </p:nvSpPr>
          <p:spPr>
            <a:xfrm>
              <a:off x="3073166" y="4862639"/>
              <a:ext cx="14106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2" name="Овал 361"/>
            <p:cNvSpPr/>
            <p:nvPr/>
          </p:nvSpPr>
          <p:spPr>
            <a:xfrm>
              <a:off x="3003509" y="5131097"/>
              <a:ext cx="68726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3" name="Овал 362"/>
            <p:cNvSpPr/>
            <p:nvPr/>
          </p:nvSpPr>
          <p:spPr>
            <a:xfrm>
              <a:off x="2931204" y="5278916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4" name="Овал 363"/>
            <p:cNvSpPr/>
            <p:nvPr/>
          </p:nvSpPr>
          <p:spPr>
            <a:xfrm>
              <a:off x="2930295" y="542808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5" name="Овал 364"/>
            <p:cNvSpPr/>
            <p:nvPr/>
          </p:nvSpPr>
          <p:spPr>
            <a:xfrm>
              <a:off x="3003610" y="5552121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6" name="Овал 365"/>
            <p:cNvSpPr/>
            <p:nvPr/>
          </p:nvSpPr>
          <p:spPr>
            <a:xfrm>
              <a:off x="3215147" y="5123727"/>
              <a:ext cx="72342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7" name="Овал 366"/>
            <p:cNvSpPr/>
            <p:nvPr/>
          </p:nvSpPr>
          <p:spPr>
            <a:xfrm>
              <a:off x="3287198" y="5270444"/>
              <a:ext cx="68724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8" name="Овал 367"/>
            <p:cNvSpPr/>
            <p:nvPr/>
          </p:nvSpPr>
          <p:spPr>
            <a:xfrm>
              <a:off x="3287702" y="5406369"/>
              <a:ext cx="68724" cy="7175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69" name="Овал 368"/>
            <p:cNvSpPr/>
            <p:nvPr/>
          </p:nvSpPr>
          <p:spPr>
            <a:xfrm>
              <a:off x="3213836" y="5557998"/>
              <a:ext cx="72342" cy="71756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grpSp>
        <p:nvGrpSpPr>
          <p:cNvPr id="34885" name="Группа 300"/>
          <p:cNvGrpSpPr>
            <a:grpSpLocks/>
          </p:cNvGrpSpPr>
          <p:nvPr/>
        </p:nvGrpSpPr>
        <p:grpSpPr bwMode="auto">
          <a:xfrm>
            <a:off x="6000750" y="5929313"/>
            <a:ext cx="1000125" cy="928687"/>
            <a:chOff x="214282" y="5643578"/>
            <a:chExt cx="1285884" cy="1017585"/>
          </a:xfrm>
        </p:grpSpPr>
        <p:sp>
          <p:nvSpPr>
            <p:cNvPr id="302" name="Полилиния 301"/>
            <p:cNvSpPr/>
            <p:nvPr/>
          </p:nvSpPr>
          <p:spPr>
            <a:xfrm>
              <a:off x="785786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20566233" lon="4218831" rev="19705992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3" name="Полилиния 302"/>
            <p:cNvSpPr/>
            <p:nvPr/>
          </p:nvSpPr>
          <p:spPr>
            <a:xfrm flipH="1">
              <a:off x="214282" y="5715016"/>
              <a:ext cx="714380" cy="946147"/>
            </a:xfrm>
            <a:custGeom>
              <a:avLst/>
              <a:gdLst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47763 h 1147763"/>
                <a:gd name="connsiteX1" fmla="*/ 228600 w 1000125"/>
                <a:gd name="connsiteY1" fmla="*/ 561975 h 1147763"/>
                <a:gd name="connsiteX2" fmla="*/ 404812 w 1000125"/>
                <a:gd name="connsiteY2" fmla="*/ 561975 h 1147763"/>
                <a:gd name="connsiteX3" fmla="*/ 385762 w 1000125"/>
                <a:gd name="connsiteY3" fmla="*/ 371475 h 1147763"/>
                <a:gd name="connsiteX4" fmla="*/ 666750 w 1000125"/>
                <a:gd name="connsiteY4" fmla="*/ 338138 h 1147763"/>
                <a:gd name="connsiteX5" fmla="*/ 642937 w 1000125"/>
                <a:gd name="connsiteY5" fmla="*/ 138113 h 1147763"/>
                <a:gd name="connsiteX6" fmla="*/ 914400 w 1000125"/>
                <a:gd name="connsiteY6" fmla="*/ 0 h 1147763"/>
                <a:gd name="connsiteX7" fmla="*/ 1000125 w 1000125"/>
                <a:gd name="connsiteY7" fmla="*/ 366713 h 1147763"/>
                <a:gd name="connsiteX8" fmla="*/ 828675 w 1000125"/>
                <a:gd name="connsiteY8" fmla="*/ 390525 h 1147763"/>
                <a:gd name="connsiteX9" fmla="*/ 852487 w 1000125"/>
                <a:gd name="connsiteY9" fmla="*/ 619125 h 1147763"/>
                <a:gd name="connsiteX10" fmla="*/ 638175 w 1000125"/>
                <a:gd name="connsiteY10" fmla="*/ 657225 h 1147763"/>
                <a:gd name="connsiteX11" fmla="*/ 638175 w 1000125"/>
                <a:gd name="connsiteY11" fmla="*/ 838200 h 1147763"/>
                <a:gd name="connsiteX12" fmla="*/ 0 w 1000125"/>
                <a:gd name="connsiteY12" fmla="*/ 1147763 h 1147763"/>
                <a:gd name="connsiteX0" fmla="*/ 0 w 1000125"/>
                <a:gd name="connsiteY0" fmla="*/ 1160461 h 1160461"/>
                <a:gd name="connsiteX1" fmla="*/ 228600 w 1000125"/>
                <a:gd name="connsiteY1" fmla="*/ 574673 h 1160461"/>
                <a:gd name="connsiteX2" fmla="*/ 404812 w 1000125"/>
                <a:gd name="connsiteY2" fmla="*/ 574673 h 1160461"/>
                <a:gd name="connsiteX3" fmla="*/ 385762 w 1000125"/>
                <a:gd name="connsiteY3" fmla="*/ 384173 h 1160461"/>
                <a:gd name="connsiteX4" fmla="*/ 666750 w 1000125"/>
                <a:gd name="connsiteY4" fmla="*/ 350836 h 1160461"/>
                <a:gd name="connsiteX5" fmla="*/ 642937 w 1000125"/>
                <a:gd name="connsiteY5" fmla="*/ 150811 h 1160461"/>
                <a:gd name="connsiteX6" fmla="*/ 914400 w 1000125"/>
                <a:gd name="connsiteY6" fmla="*/ 12698 h 1160461"/>
                <a:gd name="connsiteX7" fmla="*/ 1000125 w 1000125"/>
                <a:gd name="connsiteY7" fmla="*/ 379411 h 1160461"/>
                <a:gd name="connsiteX8" fmla="*/ 828675 w 1000125"/>
                <a:gd name="connsiteY8" fmla="*/ 403223 h 1160461"/>
                <a:gd name="connsiteX9" fmla="*/ 852487 w 1000125"/>
                <a:gd name="connsiteY9" fmla="*/ 631823 h 1160461"/>
                <a:gd name="connsiteX10" fmla="*/ 638175 w 1000125"/>
                <a:gd name="connsiteY10" fmla="*/ 669923 h 1160461"/>
                <a:gd name="connsiteX11" fmla="*/ 638175 w 1000125"/>
                <a:gd name="connsiteY11" fmla="*/ 850898 h 1160461"/>
                <a:gd name="connsiteX12" fmla="*/ 0 w 1000125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  <a:gd name="connsiteX0" fmla="*/ 0 w 1076332"/>
                <a:gd name="connsiteY0" fmla="*/ 1160461 h 1160461"/>
                <a:gd name="connsiteX1" fmla="*/ 228600 w 1076332"/>
                <a:gd name="connsiteY1" fmla="*/ 574673 h 1160461"/>
                <a:gd name="connsiteX2" fmla="*/ 404812 w 1076332"/>
                <a:gd name="connsiteY2" fmla="*/ 574673 h 1160461"/>
                <a:gd name="connsiteX3" fmla="*/ 385762 w 1076332"/>
                <a:gd name="connsiteY3" fmla="*/ 384173 h 1160461"/>
                <a:gd name="connsiteX4" fmla="*/ 666750 w 1076332"/>
                <a:gd name="connsiteY4" fmla="*/ 350836 h 1160461"/>
                <a:gd name="connsiteX5" fmla="*/ 642937 w 1076332"/>
                <a:gd name="connsiteY5" fmla="*/ 150811 h 1160461"/>
                <a:gd name="connsiteX6" fmla="*/ 914400 w 1076332"/>
                <a:gd name="connsiteY6" fmla="*/ 12698 h 1160461"/>
                <a:gd name="connsiteX7" fmla="*/ 1000125 w 1076332"/>
                <a:gd name="connsiteY7" fmla="*/ 379411 h 1160461"/>
                <a:gd name="connsiteX8" fmla="*/ 828675 w 1076332"/>
                <a:gd name="connsiteY8" fmla="*/ 403223 h 1160461"/>
                <a:gd name="connsiteX9" fmla="*/ 852487 w 1076332"/>
                <a:gd name="connsiteY9" fmla="*/ 631823 h 1160461"/>
                <a:gd name="connsiteX10" fmla="*/ 638175 w 1076332"/>
                <a:gd name="connsiteY10" fmla="*/ 669923 h 1160461"/>
                <a:gd name="connsiteX11" fmla="*/ 638175 w 1076332"/>
                <a:gd name="connsiteY11" fmla="*/ 850898 h 1160461"/>
                <a:gd name="connsiteX12" fmla="*/ 0 w 1076332"/>
                <a:gd name="connsiteY12" fmla="*/ 1160461 h 116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76332" h="1160461">
                  <a:moveTo>
                    <a:pt x="0" y="1160461"/>
                  </a:moveTo>
                  <a:lnTo>
                    <a:pt x="228600" y="574673"/>
                  </a:lnTo>
                  <a:cubicBezTo>
                    <a:pt x="282586" y="474659"/>
                    <a:pt x="346075" y="574673"/>
                    <a:pt x="404812" y="574673"/>
                  </a:cubicBezTo>
                  <a:cubicBezTo>
                    <a:pt x="398462" y="511173"/>
                    <a:pt x="315923" y="481010"/>
                    <a:pt x="385762" y="384173"/>
                  </a:cubicBezTo>
                  <a:cubicBezTo>
                    <a:pt x="498486" y="268286"/>
                    <a:pt x="573087" y="361948"/>
                    <a:pt x="666750" y="350836"/>
                  </a:cubicBezTo>
                  <a:cubicBezTo>
                    <a:pt x="658812" y="284161"/>
                    <a:pt x="541347" y="212725"/>
                    <a:pt x="642937" y="150811"/>
                  </a:cubicBezTo>
                  <a:cubicBezTo>
                    <a:pt x="766771" y="0"/>
                    <a:pt x="823912" y="58736"/>
                    <a:pt x="914400" y="12698"/>
                  </a:cubicBezTo>
                  <a:cubicBezTo>
                    <a:pt x="942975" y="134936"/>
                    <a:pt x="1076332" y="180974"/>
                    <a:pt x="1000125" y="379411"/>
                  </a:cubicBezTo>
                  <a:cubicBezTo>
                    <a:pt x="919170" y="458786"/>
                    <a:pt x="885825" y="395286"/>
                    <a:pt x="828675" y="403223"/>
                  </a:cubicBezTo>
                  <a:cubicBezTo>
                    <a:pt x="836612" y="479423"/>
                    <a:pt x="982671" y="507997"/>
                    <a:pt x="852487" y="631823"/>
                  </a:cubicBezTo>
                  <a:cubicBezTo>
                    <a:pt x="766771" y="787396"/>
                    <a:pt x="709612" y="657223"/>
                    <a:pt x="638175" y="669923"/>
                  </a:cubicBezTo>
                  <a:cubicBezTo>
                    <a:pt x="638175" y="730248"/>
                    <a:pt x="719147" y="790570"/>
                    <a:pt x="638175" y="850898"/>
                  </a:cubicBezTo>
                  <a:lnTo>
                    <a:pt x="0" y="116046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>
                <a:rot lat="18000000" lon="0" rev="20099999"/>
              </a:camera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4" name="Полилиния 303"/>
            <p:cNvSpPr/>
            <p:nvPr/>
          </p:nvSpPr>
          <p:spPr>
            <a:xfrm rot="1839986">
              <a:off x="523281" y="5784561"/>
              <a:ext cx="488006" cy="785225"/>
            </a:xfrm>
            <a:custGeom>
              <a:avLst/>
              <a:gdLst>
                <a:gd name="connsiteX0" fmla="*/ 1016000 w 1016000"/>
                <a:gd name="connsiteY0" fmla="*/ 1778000 h 1803400"/>
                <a:gd name="connsiteX1" fmla="*/ 0 w 1016000"/>
                <a:gd name="connsiteY1" fmla="*/ 0 h 1803400"/>
                <a:gd name="connsiteX2" fmla="*/ 901700 w 1016000"/>
                <a:gd name="connsiteY2" fmla="*/ 1803400 h 1803400"/>
                <a:gd name="connsiteX3" fmla="*/ 1016000 w 1016000"/>
                <a:gd name="connsiteY3" fmla="*/ 1778000 h 1803400"/>
                <a:gd name="connsiteX0" fmla="*/ 1016000 w 1016000"/>
                <a:gd name="connsiteY0" fmla="*/ 1914011 h 1939411"/>
                <a:gd name="connsiteX1" fmla="*/ 0 w 1016000"/>
                <a:gd name="connsiteY1" fmla="*/ 136011 h 1939411"/>
                <a:gd name="connsiteX2" fmla="*/ 901700 w 1016000"/>
                <a:gd name="connsiteY2" fmla="*/ 1939411 h 1939411"/>
                <a:gd name="connsiteX3" fmla="*/ 1016000 w 1016000"/>
                <a:gd name="connsiteY3" fmla="*/ 1914011 h 1939411"/>
                <a:gd name="connsiteX0" fmla="*/ 1269483 w 1269483"/>
                <a:gd name="connsiteY0" fmla="*/ 2019845 h 2045245"/>
                <a:gd name="connsiteX1" fmla="*/ 253483 w 1269483"/>
                <a:gd name="connsiteY1" fmla="*/ 241845 h 2045245"/>
                <a:gd name="connsiteX2" fmla="*/ 1155183 w 1269483"/>
                <a:gd name="connsiteY2" fmla="*/ 2045245 h 2045245"/>
                <a:gd name="connsiteX3" fmla="*/ 1269483 w 1269483"/>
                <a:gd name="connsiteY3" fmla="*/ 2019845 h 2045245"/>
                <a:gd name="connsiteX0" fmla="*/ 1175829 w 1175829"/>
                <a:gd name="connsiteY0" fmla="*/ 1914011 h 1939411"/>
                <a:gd name="connsiteX1" fmla="*/ 159829 w 1175829"/>
                <a:gd name="connsiteY1" fmla="*/ 136011 h 1939411"/>
                <a:gd name="connsiteX2" fmla="*/ 1061529 w 1175829"/>
                <a:gd name="connsiteY2" fmla="*/ 1939411 h 1939411"/>
                <a:gd name="connsiteX3" fmla="*/ 1175829 w 1175829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  <a:gd name="connsiteX0" fmla="*/ 1175829 w 1221322"/>
                <a:gd name="connsiteY0" fmla="*/ 1914011 h 1939411"/>
                <a:gd name="connsiteX1" fmla="*/ 159829 w 1221322"/>
                <a:gd name="connsiteY1" fmla="*/ 136011 h 1939411"/>
                <a:gd name="connsiteX2" fmla="*/ 1061529 w 1221322"/>
                <a:gd name="connsiteY2" fmla="*/ 1939411 h 1939411"/>
                <a:gd name="connsiteX3" fmla="*/ 1175829 w 1221322"/>
                <a:gd name="connsiteY3" fmla="*/ 1914011 h 193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322" h="1939411">
                  <a:moveTo>
                    <a:pt x="1175829" y="1914011"/>
                  </a:moveTo>
                  <a:cubicBezTo>
                    <a:pt x="1221322" y="948262"/>
                    <a:pt x="215908" y="0"/>
                    <a:pt x="159829" y="136011"/>
                  </a:cubicBezTo>
                  <a:cubicBezTo>
                    <a:pt x="0" y="124344"/>
                    <a:pt x="1153044" y="806428"/>
                    <a:pt x="1061529" y="1939411"/>
                  </a:cubicBezTo>
                  <a:lnTo>
                    <a:pt x="1175829" y="1914011"/>
                  </a:lnTo>
                  <a:close/>
                </a:path>
              </a:pathLst>
            </a:custGeom>
            <a:gradFill>
              <a:gsLst>
                <a:gs pos="100000">
                  <a:srgbClr val="92D050"/>
                </a:gs>
                <a:gs pos="0">
                  <a:schemeClr val="accent3">
                    <a:lumMod val="50000"/>
                  </a:schemeClr>
                </a:gs>
              </a:gsLst>
              <a:lin ang="16200000" scaled="1"/>
            </a:gradFill>
            <a:ln>
              <a:noFill/>
            </a:ln>
            <a:scene3d>
              <a:camera prst="orthographicFront"/>
              <a:lightRig rig="threePt" dir="t"/>
            </a:scene3d>
            <a:sp3d>
              <a:bevelT w="19050" h="190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05" name="24-конечная звезда 304"/>
            <p:cNvSpPr/>
            <p:nvPr/>
          </p:nvSpPr>
          <p:spPr>
            <a:xfrm>
              <a:off x="571472" y="5643578"/>
              <a:ext cx="357190" cy="285752"/>
            </a:xfrm>
            <a:prstGeom prst="star24">
              <a:avLst>
                <a:gd name="adj" fmla="val 43333"/>
              </a:avLst>
            </a:prstGeom>
            <a:solidFill>
              <a:srgbClr val="FFFF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38100" prst="relaxedInse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34886" name="Объект 227"/>
          <p:cNvSpPr>
            <a:spLocks noGrp="1"/>
          </p:cNvSpPr>
          <p:nvPr>
            <p:ph idx="1"/>
          </p:nvPr>
        </p:nvSpPr>
        <p:spPr>
          <a:xfrm>
            <a:off x="654050" y="1741488"/>
            <a:ext cx="7816850" cy="4525962"/>
          </a:xfrm>
        </p:spPr>
        <p:txBody>
          <a:bodyPr/>
          <a:lstStyle/>
          <a:p>
            <a:pPr eaLnBrk="1" hangingPunct="1"/>
            <a:r>
              <a:rPr lang="ru-RU" sz="2000" i="1" smtClean="0">
                <a:solidFill>
                  <a:srgbClr val="990000"/>
                </a:solidFill>
                <a:latin typeface="Arial" charset="0"/>
                <a:cs typeface="Arial" charset="0"/>
              </a:rPr>
              <a:t>Дайте определение выражениям.</a:t>
            </a:r>
          </a:p>
          <a:p>
            <a:pPr eaLnBrk="1" hangingPunct="1"/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1. Вид спортивной гимнастики   (аэробика).</a:t>
            </a:r>
          </a:p>
          <a:p>
            <a:pPr eaLnBrk="1" hangingPunct="1"/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2. Система физических упражнений, способствующая общему развитию организма и укреплению здоровья</a:t>
            </a:r>
            <a:r>
              <a:rPr lang="ru-RU" sz="1800" i="1" smtClean="0">
                <a:solidFill>
                  <a:srgbClr val="002060"/>
                </a:solidFill>
                <a:latin typeface="Arial" charset="0"/>
                <a:cs typeface="Arial" charset="0"/>
              </a:rPr>
              <a:t>    (</a:t>
            </a:r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гимнастика).</a:t>
            </a:r>
          </a:p>
          <a:p>
            <a:pPr eaLnBrk="1" hangingPunct="1"/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3. Расслабление и снятие психического напряжения     (релаксация).</a:t>
            </a:r>
          </a:p>
          <a:p>
            <a:pPr eaLnBrk="1" hangingPunct="1"/>
            <a:r>
              <a:rPr lang="ru-RU" sz="1800" smtClean="0">
                <a:solidFill>
                  <a:srgbClr val="002060"/>
                </a:solidFill>
                <a:latin typeface="Arial" charset="0"/>
                <a:cs typeface="Arial" charset="0"/>
              </a:rPr>
              <a:t>4. Правила времяпровождения  (распорядок дня).</a:t>
            </a:r>
          </a:p>
          <a:p>
            <a:pPr eaLnBrk="1" hangingPunct="1"/>
            <a:endParaRPr lang="ru-RU" sz="1800" b="1" smtClean="0">
              <a:latin typeface="Arial" charset="0"/>
              <a:cs typeface="Arial" charset="0"/>
            </a:endParaRPr>
          </a:p>
        </p:txBody>
      </p:sp>
      <p:pic>
        <p:nvPicPr>
          <p:cNvPr id="34887" name="Рисунок 226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417763" y="4400550"/>
            <a:ext cx="995362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88" name="Рисунок 234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2474913" y="5594350"/>
            <a:ext cx="1863725" cy="754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4889" name="Рисунок 241"/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6596063" y="4095750"/>
            <a:ext cx="7620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4F4F4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4F4F4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653</TotalTime>
  <Words>931</Words>
  <Application>Microsoft Office PowerPoint</Application>
  <PresentationFormat>Экран (4:3)</PresentationFormat>
  <Paragraphs>131</Paragraphs>
  <Slides>17</Slides>
  <Notes>17</Notes>
  <HiddenSlides>0</HiddenSlides>
  <MMClips>0</MMClips>
  <ScaleCrop>false</ScaleCrop>
  <HeadingPairs>
    <vt:vector size="8" baseType="variant">
      <vt:variant>
        <vt:lpstr>Использованные шрифты</vt:lpstr>
      </vt:variant>
      <vt:variant>
        <vt:i4>7</vt:i4>
      </vt:variant>
      <vt:variant>
        <vt:lpstr>Шаблон оформления</vt:lpstr>
      </vt:variant>
      <vt:variant>
        <vt:i4>1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17</vt:i4>
      </vt:variant>
    </vt:vector>
  </HeadingPairs>
  <TitlesOfParts>
    <vt:vector size="26" baseType="lpstr">
      <vt:lpstr>Arial</vt:lpstr>
      <vt:lpstr>Calibri</vt:lpstr>
      <vt:lpstr>Arial Narrow</vt:lpstr>
      <vt:lpstr>AnastasiaScript</vt:lpstr>
      <vt:lpstr>Wingdings 2</vt:lpstr>
      <vt:lpstr>Century Gothic</vt:lpstr>
      <vt:lpstr>Times New Roman</vt:lpstr>
      <vt:lpstr>Тема Office</vt:lpstr>
      <vt:lpstr>Презентация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</vt:vector>
  </TitlesOfParts>
  <Company>BEST_XP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Здоровьесберегающие технологии на уроках русского языка</dc:title>
  <dc:creator>Лена</dc:creator>
  <cp:lastModifiedBy>Admin</cp:lastModifiedBy>
  <cp:revision>137</cp:revision>
  <dcterms:created xsi:type="dcterms:W3CDTF">2012-02-19T05:24:58Z</dcterms:created>
  <dcterms:modified xsi:type="dcterms:W3CDTF">2017-11-01T19:55:32Z</dcterms:modified>
</cp:coreProperties>
</file>