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7" r:id="rId2"/>
    <p:sldId id="262" r:id="rId3"/>
    <p:sldId id="263" r:id="rId4"/>
    <p:sldId id="259" r:id="rId5"/>
    <p:sldId id="267" r:id="rId6"/>
    <p:sldId id="269" r:id="rId7"/>
    <p:sldId id="270" r:id="rId8"/>
    <p:sldId id="268" r:id="rId9"/>
    <p:sldId id="271" r:id="rId10"/>
    <p:sldId id="272" r:id="rId11"/>
    <p:sldId id="276" r:id="rId12"/>
    <p:sldId id="273" r:id="rId13"/>
    <p:sldId id="277" r:id="rId14"/>
    <p:sldId id="264" r:id="rId15"/>
    <p:sldId id="265" r:id="rId16"/>
    <p:sldId id="274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2007" autoAdjust="0"/>
  </p:normalViewPr>
  <p:slideViewPr>
    <p:cSldViewPr>
      <p:cViewPr varScale="1">
        <p:scale>
          <a:sx n="64" d="100"/>
          <a:sy n="64" d="100"/>
        </p:scale>
        <p:origin x="-147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22365AD-7DDF-4B1C-8BA4-F53675936C8A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6E0C14-0122-4937-99E2-FED2F3DDFC8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65AD-7DDF-4B1C-8BA4-F53675936C8A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E0C14-0122-4937-99E2-FED2F3DDF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22365AD-7DDF-4B1C-8BA4-F53675936C8A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D6E0C14-0122-4937-99E2-FED2F3DDFC8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65AD-7DDF-4B1C-8BA4-F53675936C8A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6E0C14-0122-4937-99E2-FED2F3DDFC8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65AD-7DDF-4B1C-8BA4-F53675936C8A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D6E0C14-0122-4937-99E2-FED2F3DDFC8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22365AD-7DDF-4B1C-8BA4-F53675936C8A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D6E0C14-0122-4937-99E2-FED2F3DDFC8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22365AD-7DDF-4B1C-8BA4-F53675936C8A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D6E0C14-0122-4937-99E2-FED2F3DDFC8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65AD-7DDF-4B1C-8BA4-F53675936C8A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6E0C14-0122-4937-99E2-FED2F3DDF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65AD-7DDF-4B1C-8BA4-F53675936C8A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6E0C14-0122-4937-99E2-FED2F3DDF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65AD-7DDF-4B1C-8BA4-F53675936C8A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6E0C14-0122-4937-99E2-FED2F3DDFC8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22365AD-7DDF-4B1C-8BA4-F53675936C8A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D6E0C14-0122-4937-99E2-FED2F3DDFC8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22365AD-7DDF-4B1C-8BA4-F53675936C8A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D6E0C14-0122-4937-99E2-FED2F3DDFC8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Открываем роман А. С. Пушкина «Дубровский»</a:t>
            </a:r>
            <a:endParaRPr lang="ru-RU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00808"/>
            <a:ext cx="4608512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66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Пришли на поклон</a:t>
            </a:r>
            <a:endParaRPr lang="ru-RU" dirty="0"/>
          </a:p>
        </p:txBody>
      </p:sp>
      <p:pic>
        <p:nvPicPr>
          <p:cNvPr id="12290" name="Picture 2" descr="C:\Users\Валентина Викторовна\Desktop\к презентации\у барин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556792"/>
            <a:ext cx="7992888" cy="52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21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Словарь эпохи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Дворянин</a:t>
            </a:r>
          </a:p>
          <a:p>
            <a:r>
              <a:rPr lang="ru-RU" dirty="0" smtClean="0"/>
              <a:t>Барин</a:t>
            </a:r>
          </a:p>
          <a:p>
            <a:r>
              <a:rPr lang="ru-RU" dirty="0" smtClean="0"/>
              <a:t>Крепостной крестьянин </a:t>
            </a:r>
          </a:p>
          <a:p>
            <a:r>
              <a:rPr lang="ru-RU" dirty="0" smtClean="0"/>
              <a:t>Холоп</a:t>
            </a:r>
          </a:p>
          <a:p>
            <a:r>
              <a:rPr lang="ru-RU" dirty="0" smtClean="0"/>
              <a:t>Псарь</a:t>
            </a:r>
          </a:p>
          <a:p>
            <a:r>
              <a:rPr lang="ru-RU" dirty="0" smtClean="0"/>
              <a:t>Генерал-аншеф</a:t>
            </a:r>
          </a:p>
          <a:p>
            <a:r>
              <a:rPr lang="ru-RU" dirty="0" smtClean="0"/>
              <a:t>Поместье</a:t>
            </a:r>
          </a:p>
          <a:p>
            <a:r>
              <a:rPr lang="ru-RU" dirty="0" smtClean="0"/>
              <a:t>Отъезжее поле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113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Троекуров и Дубровский</a:t>
            </a:r>
            <a:endParaRPr lang="ru-RU" dirty="0"/>
          </a:p>
        </p:txBody>
      </p:sp>
      <p:pic>
        <p:nvPicPr>
          <p:cNvPr id="13314" name="Picture 2" descr="C:\Users\Валентина Викторовна\Desktop\к презентации\два помещика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556792"/>
            <a:ext cx="7416824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68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51440" cy="6408712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002060"/>
                </a:solidFill>
              </a:rPr>
              <a:t> </a:t>
            </a:r>
            <a:r>
              <a:rPr lang="ru-RU" sz="6000" dirty="0" smtClean="0">
                <a:solidFill>
                  <a:srgbClr val="002060"/>
                </a:solidFill>
              </a:rPr>
              <a:t>Тема урока:</a:t>
            </a:r>
            <a:br>
              <a:rPr lang="ru-RU" sz="6000" dirty="0" smtClean="0">
                <a:solidFill>
                  <a:srgbClr val="002060"/>
                </a:solidFill>
              </a:rPr>
            </a:br>
            <a:r>
              <a:rPr lang="ru-RU" sz="7200" i="1" dirty="0" smtClean="0">
                <a:solidFill>
                  <a:srgbClr val="002060"/>
                </a:solidFill>
              </a:rPr>
              <a:t>Дубровский и Троекуров: история дружбы и вражды</a:t>
            </a:r>
            <a:endParaRPr lang="ru-RU" sz="72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822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363990"/>
              </p:ext>
            </p:extLst>
          </p:nvPr>
        </p:nvGraphicFramePr>
        <p:xfrm>
          <a:off x="539552" y="332657"/>
          <a:ext cx="8208912" cy="6152357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334263"/>
                <a:gridCol w="3315971"/>
                <a:gridCol w="2558678"/>
              </a:tblGrid>
              <a:tr h="306033">
                <a:tc>
                  <a:txBody>
                    <a:bodyPr/>
                    <a:lstStyle/>
                    <a:p>
                      <a:pPr marL="457200"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47" marR="31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Троекуров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47" marR="31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Дубровский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47" marR="31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810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Социальное положение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47" marR="31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Отставной генерал-аншеф, богат, происходит из знатного рода и имеет связи, большой вес в губерниях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47" marR="31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Отставной поручик гвардии, владел семьюдесятью душами, беден и не­зависим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47" marR="31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15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Качества характера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47" marR="31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Необразованный, пылкого нрава, ограниченного ума, надменный в отношениях с людьми низшего звания, отроду не удостаивавший никого своим вниманием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47" marR="31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Нетерпеливый и решительный. Прямо высказывает свое мнение, не заботясь о том, противоречит ли оно мнению хозяина дома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47" marR="31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318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Занятия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47" marR="31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Праздность, дом полон гостя­ми, буйные увеселения, стра­дал от обжорства и каждый вечер бывал навеселе, время проводил в разъездах около пространных его владений, в продолжительных пирах и в проказах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47" marR="31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8900" algn="l"/>
                        </a:tabLs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Горячий охотник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47" marR="31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11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Отношение соседей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47" marR="31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Рады были угождать, трепе­тали при его имени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47" marR="31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 завидовали согласию с Троекуровым, удивлялись смелости, пытались подражать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47" marR="31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33">
                <a:tc>
                  <a:txBody>
                    <a:bodyPr/>
                    <a:lstStyle/>
                    <a:p>
                      <a:pPr marL="22225" indent="-222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Отношение к крестьянам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47" marR="31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Относился строго и своенравно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47" marR="31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673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Доброе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47" marR="31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05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4013" algn="l"/>
                        </a:tabLs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Общее в судьбах героев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47" marR="31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Женились по любви, скоро овдовели,  у обоих оставалось по ребёнку, были друзьями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47" marR="31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64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Прилагательные для характеристики: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Подобострастный, надменный, благородный, вспыльчивый, гордый, своенравный, угодливый, смелый, справедливый, мстительный, наивный, совестливый, горячий, тщеславный, насмешливый, независимый, строгий.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073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3"/>
            <a:ext cx="87849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«</a:t>
            </a:r>
            <a:r>
              <a:rPr lang="ru-RU" sz="4000" b="1" i="1" dirty="0" smtClean="0"/>
              <a:t>Все завидовали согласию, царствующему между надменным Троекуровыми бедным его соседом, и удивлялись смелости последнего, когда он за столом у </a:t>
            </a:r>
            <a:r>
              <a:rPr lang="ru-RU" sz="4000" b="1" i="1" dirty="0" err="1" smtClean="0"/>
              <a:t>Кирилы</a:t>
            </a:r>
            <a:r>
              <a:rPr lang="ru-RU" sz="4000" b="1" i="1" dirty="0" smtClean="0"/>
              <a:t> Петровича высказывал своё мнение, не заботясь о том, </a:t>
            </a:r>
            <a:r>
              <a:rPr lang="ru-RU" sz="4000" b="1" i="1" dirty="0" err="1" smtClean="0"/>
              <a:t>противуречило</a:t>
            </a:r>
            <a:r>
              <a:rPr lang="ru-RU" sz="4000" b="1" i="1" dirty="0" smtClean="0"/>
              <a:t> ли оно мнениям хозяина». </a:t>
            </a:r>
          </a:p>
          <a:p>
            <a:r>
              <a:rPr lang="ru-RU" sz="4000" b="1" i="1" dirty="0" smtClean="0"/>
              <a:t>«Нечаянный случай всё расстроил и переменил» 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174065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1"/>
            <a:ext cx="6225306" cy="6822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818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Роман как эпический жанр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(Роман (франц.) – жанр повествовательной литературы, раскрывающий историю нескольких, иногда многих человеческих судеб на протяжении длительного времени, порою – целых поколений </a:t>
            </a:r>
            <a:r>
              <a:rPr lang="ru-RU" b="1" i="1" dirty="0"/>
              <a:t>в связи с судьбой общества и исторической </a:t>
            </a:r>
            <a:r>
              <a:rPr lang="ru-RU" b="1" i="1" dirty="0" smtClean="0"/>
              <a:t>обстановкой.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96475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91264" cy="6590506"/>
          </a:xfrm>
        </p:spPr>
        <p:txBody>
          <a:bodyPr>
            <a:normAutofit/>
          </a:bodyPr>
          <a:lstStyle/>
          <a:p>
            <a:r>
              <a:rPr lang="ru-RU" b="1" dirty="0" smtClean="0"/>
              <a:t>Роман: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</a:t>
            </a:r>
            <a:r>
              <a:rPr lang="ru-RU" dirty="0"/>
              <a:t>. Большое повествовательное произведение;</a:t>
            </a:r>
            <a:br>
              <a:rPr lang="ru-RU" dirty="0"/>
            </a:br>
            <a:r>
              <a:rPr lang="ru-RU" dirty="0"/>
              <a:t>2. </a:t>
            </a:r>
            <a:r>
              <a:rPr lang="ru-RU" dirty="0" smtClean="0"/>
              <a:t> Имеет разветвлённый сюжет .</a:t>
            </a:r>
            <a:br>
              <a:rPr lang="ru-RU" dirty="0" smtClean="0"/>
            </a:br>
            <a:r>
              <a:rPr lang="ru-RU" dirty="0" smtClean="0"/>
              <a:t>3. Много героев.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3.Повествование вязано с исторической обстановкой.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294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sz="4000" i="1" dirty="0" smtClean="0"/>
              <a:t>Действие романа А. С. Пушкина происходит в 1820 году.</a:t>
            </a:r>
            <a:r>
              <a:rPr lang="ru-RU" sz="4000" i="1" dirty="0"/>
              <a:t/>
            </a:r>
            <a:br>
              <a:rPr lang="ru-RU" sz="4000" i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C:\Users\Валентина Викторовна\Desktop\к презентации\титульный лист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4104" y="1268760"/>
            <a:ext cx="324986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3320339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99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Богатая дворянская усадьба</a:t>
            </a:r>
            <a:endParaRPr lang="ru-RU" dirty="0"/>
          </a:p>
        </p:txBody>
      </p:sp>
      <p:pic>
        <p:nvPicPr>
          <p:cNvPr id="7170" name="Picture 2" descr="C:\Users\Валентина Викторовна\Desktop\к презентации\богатый дом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437736"/>
            <a:ext cx="7992888" cy="530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90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Внутреннее убранство дома</a:t>
            </a:r>
            <a:endParaRPr lang="ru-RU" dirty="0"/>
          </a:p>
        </p:txBody>
      </p:sp>
      <p:pic>
        <p:nvPicPr>
          <p:cNvPr id="9218" name="Picture 2" descr="C:\Users\Валентина Викторовна\Desktop\к презентации\интерьер дом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657548"/>
            <a:ext cx="8064896" cy="465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50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псарне</a:t>
            </a:r>
            <a:endParaRPr lang="ru-RU" dirty="0"/>
          </a:p>
        </p:txBody>
      </p:sp>
      <p:pic>
        <p:nvPicPr>
          <p:cNvPr id="10242" name="Picture 2" descr="C:\Users\Валентина Викторовна\Desktop\к презентации\Кившенко-Алексей-Данилович-На-псарне-188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392" y="1687448"/>
            <a:ext cx="8448783" cy="490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24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Усадьба небогатого дворянина</a:t>
            </a:r>
            <a:endParaRPr lang="ru-RU" dirty="0"/>
          </a:p>
        </p:txBody>
      </p:sp>
      <p:pic>
        <p:nvPicPr>
          <p:cNvPr id="8194" name="Picture 2" descr="C:\Users\Валентина Викторовна\Desktop\к презентации\усадьба 19 век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958" y="1600200"/>
            <a:ext cx="8499783" cy="47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26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Барин и крепостные крестьяне</a:t>
            </a:r>
            <a:endParaRPr lang="ru-RU" dirty="0"/>
          </a:p>
        </p:txBody>
      </p:sp>
      <p:pic>
        <p:nvPicPr>
          <p:cNvPr id="11266" name="Picture 2" descr="C:\Users\Валентина Викторовна\Desktop\к презентации\крепостные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1" y="1596120"/>
            <a:ext cx="7848872" cy="492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34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97</TotalTime>
  <Words>336</Words>
  <Application>Microsoft Office PowerPoint</Application>
  <PresentationFormat>Экран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Обычная</vt:lpstr>
      <vt:lpstr>Открываем роман А. С. Пушкина «Дубровский»</vt:lpstr>
      <vt:lpstr>Роман как эпический жанр</vt:lpstr>
      <vt:lpstr>Роман: 1. Большое повествовательное произведение; 2.  Имеет разветвлённый сюжет . 3. Много героев. 3.Повествование вязано с исторической обстановкой. </vt:lpstr>
      <vt:lpstr>  Действие романа А. С. Пушкина происходит в 1820 году.  </vt:lpstr>
      <vt:lpstr>Богатая дворянская усадьба</vt:lpstr>
      <vt:lpstr>Внутреннее убранство дома</vt:lpstr>
      <vt:lpstr>На псарне</vt:lpstr>
      <vt:lpstr>Усадьба небогатого дворянина</vt:lpstr>
      <vt:lpstr>Барин и крепостные крестьяне</vt:lpstr>
      <vt:lpstr>Пришли на поклон</vt:lpstr>
      <vt:lpstr>Словарь эпохи</vt:lpstr>
      <vt:lpstr>Троекуров и Дубровский</vt:lpstr>
      <vt:lpstr> Тема урока: Дубровский и Троекуров: история дружбы и вражды</vt:lpstr>
      <vt:lpstr>Презентация PowerPoint</vt:lpstr>
      <vt:lpstr>Прилагательные для характеристики: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 Викторовна</dc:creator>
  <cp:lastModifiedBy>Валентина Викторовна</cp:lastModifiedBy>
  <cp:revision>12</cp:revision>
  <dcterms:created xsi:type="dcterms:W3CDTF">2016-01-30T09:16:05Z</dcterms:created>
  <dcterms:modified xsi:type="dcterms:W3CDTF">2016-01-30T14:40:07Z</dcterms:modified>
</cp:coreProperties>
</file>