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&lt;заголовок&gt;</a:t>
            </a:r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FF643CF1-C287-44C7-BCBE-D1A9258E5ECC}" type="slidenum">
              <a:rPr lang="ru-RU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7BE618D-D915-4F4E-AB05-6F8A1051FDDF}" type="slidenum">
              <a:rPr lang="ru-RU" sz="1200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82292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1" name="Рисунок 40"/>
          <p:cNvPicPr/>
          <p:nvPr/>
        </p:nvPicPr>
        <p:blipFill>
          <a:blip r:embed="rId2"/>
          <a:stretch>
            <a:fillRect/>
          </a:stretch>
        </p:blipFill>
        <p:spPr>
          <a:xfrm>
            <a:off x="5369400" y="4227120"/>
            <a:ext cx="2623680" cy="2093400"/>
          </a:xfrm>
          <a:prstGeom prst="rect">
            <a:avLst/>
          </a:prstGeom>
          <a:ln>
            <a:noFill/>
          </a:ln>
        </p:spPr>
      </p:pic>
      <p:pic>
        <p:nvPicPr>
          <p:cNvPr id="42" name="Рисунок 41"/>
          <p:cNvPicPr/>
          <p:nvPr/>
        </p:nvPicPr>
        <p:blipFill>
          <a:blip r:embed="rId2"/>
          <a:stretch>
            <a:fillRect/>
          </a:stretch>
        </p:blipFill>
        <p:spPr>
          <a:xfrm>
            <a:off x="1153080" y="4227120"/>
            <a:ext cx="2623680" cy="2093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935000"/>
            <a:ext cx="8229240" cy="4389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82292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704880"/>
            <a:ext cx="8229240" cy="561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000"/>
            <a:ext cx="8229240" cy="4389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82292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4" name="Рисунок 83"/>
          <p:cNvPicPr/>
          <p:nvPr/>
        </p:nvPicPr>
        <p:blipFill>
          <a:blip r:embed="rId2"/>
          <a:stretch>
            <a:fillRect/>
          </a:stretch>
        </p:blipFill>
        <p:spPr>
          <a:xfrm>
            <a:off x="5369400" y="4227120"/>
            <a:ext cx="2623680" cy="2093400"/>
          </a:xfrm>
          <a:prstGeom prst="rect">
            <a:avLst/>
          </a:prstGeom>
          <a:ln>
            <a:noFill/>
          </a:ln>
        </p:spPr>
      </p:pic>
      <p:pic>
        <p:nvPicPr>
          <p:cNvPr id="85" name="Рисунок 84"/>
          <p:cNvPicPr/>
          <p:nvPr/>
        </p:nvPicPr>
        <p:blipFill>
          <a:blip r:embed="rId2"/>
          <a:stretch>
            <a:fillRect/>
          </a:stretch>
        </p:blipFill>
        <p:spPr>
          <a:xfrm>
            <a:off x="1153080" y="4227120"/>
            <a:ext cx="2623680" cy="2093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82292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880"/>
            <a:ext cx="8229240" cy="5619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4389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9240" cy="1418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935000"/>
            <a:ext cx="401544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9360" y="-7920"/>
            <a:ext cx="9162720" cy="1041120"/>
          </a:xfrm>
          <a:prstGeom prst="rect">
            <a:avLst/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  <a:ln w="9360">
            <a:noFill/>
          </a:ln>
        </p:spPr>
      </p:sp>
      <p:sp>
        <p:nvSpPr>
          <p:cNvPr id="10" name="CustomShape 2"/>
          <p:cNvSpPr/>
          <p:nvPr/>
        </p:nvSpPr>
        <p:spPr>
          <a:xfrm>
            <a:off x="4381560" y="-7920"/>
            <a:ext cx="4762080" cy="637920"/>
          </a:xfrm>
          <a:prstGeom prst="rect">
            <a:avLst/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 rot="21436200">
            <a:off x="-18720" y="203040"/>
            <a:ext cx="9162720" cy="647280"/>
          </a:xfrm>
          <a:prstGeom prst="rect">
            <a:avLst/>
          </a:prstGeom>
          <a:noFill/>
          <a:ln w="10800">
            <a:solidFill>
              <a:srgbClr val="008ABF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 rot="21436200">
            <a:off x="-14040" y="276480"/>
            <a:ext cx="9175320" cy="528840"/>
          </a:xfrm>
          <a:prstGeom prst="rect">
            <a:avLst/>
          </a:prstGeom>
          <a:noFill/>
          <a:ln w="9360">
            <a:solidFill>
              <a:srgbClr val="009DD9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18360" bIns="0" anchor="b"/>
          <a:lstStyle/>
          <a:p>
            <a:pPr algn="r">
              <a:lnSpc>
                <a:spcPct val="100000"/>
              </a:lnSpc>
            </a:pPr>
            <a:r>
              <a:rPr lang="ru-RU" sz="5600" b="1">
                <a:solidFill>
                  <a:srgbClr val="50E0EA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D1EAED"/>
                </a:solidFill>
                <a:latin typeface="Arial"/>
              </a:rPr>
              <a:t>17.9.17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F9E68249-BBEA-486E-B8AF-185BC2B583D5}" type="slidenum">
              <a:rPr lang="ru-RU" sz="1200">
                <a:solidFill>
                  <a:srgbClr val="D1EAED"/>
                </a:solidFill>
                <a:latin typeface="Arial"/>
              </a:rPr>
              <a:t>‹#›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9360" y="-7920"/>
            <a:ext cx="9162720" cy="1041120"/>
          </a:xfrm>
          <a:prstGeom prst="rect">
            <a:avLst/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  <a:ln w="936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4381560" y="-7920"/>
            <a:ext cx="4762080" cy="637920"/>
          </a:xfrm>
          <a:prstGeom prst="rect">
            <a:avLst/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  <a:ln w="9360">
            <a:noFill/>
          </a:ln>
        </p:spPr>
      </p:sp>
      <p:sp>
        <p:nvSpPr>
          <p:cNvPr id="45" name="CustomShape 3"/>
          <p:cNvSpPr/>
          <p:nvPr/>
        </p:nvSpPr>
        <p:spPr>
          <a:xfrm rot="21436200">
            <a:off x="-18720" y="203040"/>
            <a:ext cx="9162720" cy="647280"/>
          </a:xfrm>
          <a:prstGeom prst="rect">
            <a:avLst/>
          </a:prstGeom>
          <a:noFill/>
          <a:ln w="10800">
            <a:solidFill>
              <a:srgbClr val="008ABF"/>
            </a:solidFill>
            <a:round/>
          </a:ln>
        </p:spPr>
      </p:sp>
      <p:sp>
        <p:nvSpPr>
          <p:cNvPr id="46" name="CustomShape 4"/>
          <p:cNvSpPr/>
          <p:nvPr/>
        </p:nvSpPr>
        <p:spPr>
          <a:xfrm rot="21436200">
            <a:off x="-14040" y="276480"/>
            <a:ext cx="9175320" cy="528840"/>
          </a:xfrm>
          <a:prstGeom prst="rect">
            <a:avLst/>
          </a:prstGeom>
          <a:noFill/>
          <a:ln w="9360">
            <a:solidFill>
              <a:srgbClr val="009DD9"/>
            </a:solidFill>
            <a:round/>
          </a:ln>
        </p:spPr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5000">
                <a:solidFill>
                  <a:srgbClr val="04617B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57200" y="1935000"/>
            <a:ext cx="8229240" cy="43891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Constantia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600">
                <a:solidFill>
                  <a:srgbClr val="000000"/>
                </a:solidFill>
                <a:latin typeface="Constantia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Constantia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600">
                <a:solidFill>
                  <a:srgbClr val="000000"/>
                </a:solidFill>
                <a:latin typeface="Constantia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Constantia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600">
                <a:solidFill>
                  <a:srgbClr val="000000"/>
                </a:solidFill>
                <a:latin typeface="Constantia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2600">
                <a:solidFill>
                  <a:srgbClr val="000000"/>
                </a:solidFill>
                <a:latin typeface="Constantia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2400">
                <a:solidFill>
                  <a:srgbClr val="000000"/>
                </a:solidFill>
                <a:latin typeface="Constantia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2100">
                <a:solidFill>
                  <a:srgbClr val="000000"/>
                </a:solidFill>
                <a:latin typeface="Constantia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2000">
                <a:solidFill>
                  <a:srgbClr val="000000"/>
                </a:solidFill>
                <a:latin typeface="Constantia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2000">
                <a:solidFill>
                  <a:srgbClr val="000000"/>
                </a:solidFill>
                <a:latin typeface="Constantia"/>
              </a:rPr>
              <a:t>Пятый уровень</a:t>
            </a:r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035C75"/>
                </a:solidFill>
                <a:latin typeface="Arial"/>
              </a:rPr>
              <a:t>17.9.17</a:t>
            </a:r>
            <a:endParaRPr/>
          </a:p>
        </p:txBody>
      </p:sp>
      <p:sp>
        <p:nvSpPr>
          <p:cNvPr id="50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/>
          </a:p>
        </p:txBody>
      </p:sp>
      <p:sp>
        <p:nvSpPr>
          <p:cNvPr id="51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31D0F8C9-6D9C-4254-8B66-2B1EB2F830EF}" type="slidenum">
              <a:rPr lang="ru-RU" sz="1200">
                <a:solidFill>
                  <a:srgbClr val="035C75"/>
                </a:solidFill>
                <a:latin typeface="Arial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18360" bIns="0" anchor="b"/>
          <a:lstStyle/>
          <a:p>
            <a:pPr>
              <a:lnSpc>
                <a:spcPct val="100000"/>
              </a:lnSpc>
            </a:pPr>
            <a:r>
              <a:rPr lang="ru-RU" sz="5600" b="1" i="1" dirty="0">
                <a:solidFill>
                  <a:srgbClr val="50E0EA"/>
                </a:solidFill>
                <a:latin typeface="Calibri"/>
              </a:rPr>
              <a:t>Презентация на тему: «Чистый мир детям!»</a:t>
            </a:r>
            <a:endParaRPr dirty="0"/>
          </a:p>
        </p:txBody>
      </p:sp>
      <p:sp>
        <p:nvSpPr>
          <p:cNvPr id="92" name="TextShape 2"/>
          <p:cNvSpPr txBox="1"/>
          <p:nvPr/>
        </p:nvSpPr>
        <p:spPr>
          <a:xfrm>
            <a:off x="533520" y="3228840"/>
            <a:ext cx="7854480" cy="3200040"/>
          </a:xfrm>
          <a:prstGeom prst="rect">
            <a:avLst/>
          </a:prstGeom>
        </p:spPr>
        <p:txBody>
          <a:bodyPr lIns="0" rIns="18360"/>
          <a:lstStyle/>
          <a:p>
            <a:pPr>
              <a:lnSpc>
                <a:spcPct val="80000"/>
              </a:lnSpc>
            </a:pPr>
            <a:r>
              <a:rPr lang="ru-RU" sz="5600" i="1" dirty="0">
                <a:solidFill>
                  <a:srgbClr val="FF0000"/>
                </a:solidFill>
                <a:latin typeface="Constantia"/>
              </a:rPr>
              <a:t>Номинация</a:t>
            </a:r>
            <a:endParaRPr dirty="0"/>
          </a:p>
          <a:p>
            <a:pPr>
              <a:lnSpc>
                <a:spcPct val="80000"/>
              </a:lnSpc>
            </a:pPr>
            <a:r>
              <a:rPr lang="ru-RU" sz="5600" i="1" dirty="0">
                <a:solidFill>
                  <a:srgbClr val="FF0000"/>
                </a:solidFill>
                <a:latin typeface="Constantia"/>
              </a:rPr>
              <a:t> «Фабрика игрушек»</a:t>
            </a:r>
            <a:endParaRPr dirty="0"/>
          </a:p>
          <a:p>
            <a:pPr>
              <a:lnSpc>
                <a:spcPct val="80000"/>
              </a:lnSpc>
            </a:pPr>
            <a:r>
              <a:rPr lang="ru-RU" sz="5600" i="1" dirty="0" err="1">
                <a:solidFill>
                  <a:srgbClr val="FF0000"/>
                </a:solidFill>
                <a:latin typeface="Constantia"/>
              </a:rPr>
              <a:t>Конышина</a:t>
            </a:r>
            <a:r>
              <a:rPr lang="ru-RU" sz="5600" i="1" dirty="0">
                <a:solidFill>
                  <a:srgbClr val="FF0000"/>
                </a:solidFill>
                <a:latin typeface="Constantia"/>
              </a:rPr>
              <a:t> Елена Викторовна 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</p:txBody>
      </p:sp>
      <p:pic>
        <p:nvPicPr>
          <p:cNvPr id="93" name="Новогодние Игрушки.mp3"/>
          <p:cNvPicPr/>
          <p:nvPr/>
        </p:nvPicPr>
        <p:blipFill>
          <a:blip r:embed="rId2"/>
          <a:stretch>
            <a:fillRect/>
          </a:stretch>
        </p:blipFill>
        <p:spPr>
          <a:xfrm>
            <a:off x="11144160" y="0"/>
            <a:ext cx="304560" cy="3045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5000">
                <a:solidFill>
                  <a:srgbClr val="04617B"/>
                </a:solidFill>
                <a:latin typeface="Calibri"/>
              </a:rPr>
              <a:t>То что у нас получилось.</a:t>
            </a:r>
            <a:endParaRPr/>
          </a:p>
        </p:txBody>
      </p:sp>
      <p:pic>
        <p:nvPicPr>
          <p:cNvPr id="113" name="Picture 4"/>
          <p:cNvPicPr/>
          <p:nvPr/>
        </p:nvPicPr>
        <p:blipFill>
          <a:blip r:embed="rId2"/>
          <a:stretch>
            <a:fillRect/>
          </a:stretch>
        </p:blipFill>
        <p:spPr>
          <a:xfrm rot="20988000">
            <a:off x="225360" y="2337120"/>
            <a:ext cx="4183200" cy="418320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  <p:pic>
        <p:nvPicPr>
          <p:cNvPr id="114" name="Picture 5"/>
          <p:cNvPicPr/>
          <p:nvPr/>
        </p:nvPicPr>
        <p:blipFill>
          <a:blip r:embed="rId3"/>
          <a:stretch>
            <a:fillRect/>
          </a:stretch>
        </p:blipFill>
        <p:spPr>
          <a:xfrm rot="906000">
            <a:off x="4916520" y="2198160"/>
            <a:ext cx="4125240" cy="419400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</p:spTree>
  </p:cSld>
  <p:clrMapOvr>
    <a:masterClrMapping/>
  </p:clrMapOvr>
  <p:transition advTm="10000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16" name="Picture 2"/>
          <p:cNvPicPr/>
          <p:nvPr/>
        </p:nvPicPr>
        <p:blipFill>
          <a:blip r:embed="rId2"/>
          <a:stretch>
            <a:fillRect/>
          </a:stretch>
        </p:blipFill>
        <p:spPr>
          <a:xfrm rot="614400">
            <a:off x="4243320" y="1221120"/>
            <a:ext cx="4517280" cy="471456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  <p:sp>
        <p:nvSpPr>
          <p:cNvPr id="117" name="CustomShape 2"/>
          <p:cNvSpPr/>
          <p:nvPr/>
        </p:nvSpPr>
        <p:spPr>
          <a:xfrm>
            <a:off x="142920" y="1571760"/>
            <a:ext cx="3928680" cy="3382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>
                <a:solidFill>
                  <a:srgbClr val="00A477"/>
                </a:solidFill>
                <a:latin typeface="Tahoma"/>
                <a:ea typeface="Times New Roman"/>
              </a:rPr>
              <a:t>У меня сегодня было
Очень много важных дел.
Утром зайку я кормила,
Чтобы он не похудел.
Дом из кубиков сложила
И рассыпала опять,
С этажерки притащила
Книжку толстую читать.
А теперь пойду к подружке,
С ней не виделась полдня</a:t>
            </a:r>
            <a:r>
              <a:rPr lang="ru-RU" b="1">
                <a:solidFill>
                  <a:srgbClr val="00A477"/>
                </a:solidFill>
                <a:latin typeface="Calibri"/>
                <a:ea typeface="Times New Roman"/>
              </a:rPr>
              <a:t>…</a:t>
            </a:r>
            <a:r>
              <a:rPr lang="ru-RU" b="1">
                <a:solidFill>
                  <a:srgbClr val="00A477"/>
                </a:solidFill>
                <a:latin typeface="Tahoma"/>
                <a:ea typeface="Times New Roman"/>
              </a:rPr>
              <a:t>
Может быть мои игрушки
Уберут и без меня!..</a:t>
            </a:r>
            <a:endParaRPr/>
          </a:p>
        </p:txBody>
      </p:sp>
    </p:spTree>
  </p:cSld>
  <p:clrMapOvr>
    <a:masterClrMapping/>
  </p:clrMapOvr>
  <p:transition advTm="10000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1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85840" y="1143000"/>
            <a:ext cx="4071600" cy="514332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  <p:pic>
        <p:nvPicPr>
          <p:cNvPr id="120" name="Picture 3"/>
          <p:cNvPicPr/>
          <p:nvPr/>
        </p:nvPicPr>
        <p:blipFill>
          <a:blip r:embed="rId3"/>
          <a:stretch>
            <a:fillRect/>
          </a:stretch>
        </p:blipFill>
        <p:spPr>
          <a:xfrm rot="670800">
            <a:off x="4785840" y="1143000"/>
            <a:ext cx="4142880" cy="514332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</p:spTree>
  </p:cSld>
  <p:clrMapOvr>
    <a:masterClrMapping/>
  </p:clrMapOvr>
  <p:transition advTm="10000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5000">
                <a:solidFill>
                  <a:srgbClr val="04617B"/>
                </a:solidFill>
                <a:latin typeface="Calibri"/>
              </a:rPr>
              <a:t>
</a:t>
            </a:r>
            <a:endParaRPr/>
          </a:p>
        </p:txBody>
      </p:sp>
      <p:pic>
        <p:nvPicPr>
          <p:cNvPr id="122" name="Picture 2"/>
          <p:cNvPicPr/>
          <p:nvPr/>
        </p:nvPicPr>
        <p:blipFill>
          <a:blip r:embed="rId2"/>
          <a:stretch>
            <a:fillRect/>
          </a:stretch>
        </p:blipFill>
        <p:spPr>
          <a:xfrm rot="298200">
            <a:off x="4500000" y="857160"/>
            <a:ext cx="4500360" cy="4643280"/>
          </a:xfrm>
          <a:prstGeom prst="rect">
            <a:avLst/>
          </a:prstGeom>
          <a:ln w="63360">
            <a:solidFill>
              <a:srgbClr val="333333"/>
            </a:solidFill>
            <a:miter/>
          </a:ln>
        </p:spPr>
      </p:pic>
      <p:sp>
        <p:nvSpPr>
          <p:cNvPr id="123" name="CustomShape 2"/>
          <p:cNvSpPr/>
          <p:nvPr/>
        </p:nvSpPr>
        <p:spPr>
          <a:xfrm>
            <a:off x="428760" y="1428840"/>
            <a:ext cx="4214520" cy="4782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i="1">
                <a:solidFill>
                  <a:srgbClr val="FF0000"/>
                </a:solidFill>
                <a:latin typeface="Calibri"/>
              </a:rPr>
              <a:t>Кукол в платья наряжали,
Кукол в гости приглашали,
Сладким чаем их поили
И коврижками кормили.
Ничего они не ели,
Ничего они не пили…
И зачем такие куклы
Только в гости приходили?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2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71320"/>
            <a:ext cx="4214520" cy="466848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  <p:pic>
        <p:nvPicPr>
          <p:cNvPr id="126" name="Picture 3"/>
          <p:cNvPicPr/>
          <p:nvPr/>
        </p:nvPicPr>
        <p:blipFill>
          <a:blip r:embed="rId3"/>
          <a:stretch>
            <a:fillRect/>
          </a:stretch>
        </p:blipFill>
        <p:spPr>
          <a:xfrm rot="655800">
            <a:off x="4606920" y="1902960"/>
            <a:ext cx="4478400" cy="457164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</p:spTree>
  </p:cSld>
  <p:clrMapOvr>
    <a:masterClrMapping/>
  </p:clrMapOvr>
  <p:transition advTm="10000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2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86160" y="1785960"/>
            <a:ext cx="4857480" cy="4389120"/>
          </a:xfrm>
          <a:prstGeom prst="rect">
            <a:avLst/>
          </a:prstGeom>
          <a:ln w="76320">
            <a:solidFill>
              <a:srgbClr val="292929"/>
            </a:solidFill>
            <a:miter/>
          </a:ln>
        </p:spPr>
      </p:pic>
      <p:sp>
        <p:nvSpPr>
          <p:cNvPr id="129" name="CustomShape 2"/>
          <p:cNvSpPr/>
          <p:nvPr/>
        </p:nvSpPr>
        <p:spPr>
          <a:xfrm>
            <a:off x="0" y="2214720"/>
            <a:ext cx="4714560" cy="22849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i="1">
                <a:solidFill>
                  <a:srgbClr val="00B050"/>
                </a:solidFill>
                <a:latin typeface="Arial"/>
              </a:rPr>
              <a:t>Дружно с куклою вдвоем 
В доме кукольном живем, 
Кухня есть и даже ванна, 
И в гостиной два дивана, 
Здесь сегодня целый день 
Принимали мы гостей.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3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071720"/>
            <a:ext cx="4500360" cy="543492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  <p:pic>
        <p:nvPicPr>
          <p:cNvPr id="132" name="Picture 3"/>
          <p:cNvPicPr/>
          <p:nvPr/>
        </p:nvPicPr>
        <p:blipFill>
          <a:blip r:embed="rId3"/>
          <a:stretch>
            <a:fillRect/>
          </a:stretch>
        </p:blipFill>
        <p:spPr>
          <a:xfrm rot="648000">
            <a:off x="4762440" y="695160"/>
            <a:ext cx="4451760" cy="542088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</p:spTree>
  </p:cSld>
  <p:clrMapOvr>
    <a:masterClrMapping/>
  </p:clrMapOvr>
  <p:transition advTm="10000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3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8760" y="1600200"/>
            <a:ext cx="3285720" cy="4525560"/>
          </a:xfrm>
          <a:prstGeom prst="rect">
            <a:avLst/>
          </a:prstGeom>
          <a:ln w="88920">
            <a:solidFill>
              <a:srgbClr val="FFFFFF"/>
            </a:solidFill>
            <a:miter/>
          </a:ln>
        </p:spPr>
      </p:pic>
      <p:sp>
        <p:nvSpPr>
          <p:cNvPr id="135" name="CustomShape 2"/>
          <p:cNvSpPr/>
          <p:nvPr/>
        </p:nvSpPr>
        <p:spPr>
          <a:xfrm>
            <a:off x="4357800" y="1582560"/>
            <a:ext cx="4428720" cy="52110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00B0F0"/>
                </a:solidFill>
                <a:latin typeface="Arial"/>
              </a:rPr>
              <a:t>Хороши у нас игрушки:
Куклы, мишки и хлопушки,
С ними весело играть,
Но не надо забывать:
Игрушки – не люди,
Но все понимают
И очень не любят,
Когда их ломают.
Пусть игрушки дружат с нами, 
Обижать мы их не станем,
Поиграем и потом
Все на место уберем.</a:t>
            </a:r>
            <a:r>
              <a:rPr lang="ru-RU" sz="2400">
                <a:solidFill>
                  <a:srgbClr val="FFFFFF"/>
                </a:solidFill>
                <a:latin typeface="Arial"/>
              </a:rPr>
              <a:t>
</a:t>
            </a:r>
            <a:endParaRPr/>
          </a:p>
        </p:txBody>
      </p:sp>
    </p:spTree>
  </p:cSld>
  <p:clrMapOvr>
    <a:masterClrMapping/>
  </p:clrMapOvr>
  <p:transition advTm="10000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3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20" y="714240"/>
            <a:ext cx="4142880" cy="581148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  <p:pic>
        <p:nvPicPr>
          <p:cNvPr id="138" name="Picture 3"/>
          <p:cNvPicPr/>
          <p:nvPr/>
        </p:nvPicPr>
        <p:blipFill>
          <a:blip r:embed="rId3"/>
          <a:stretch>
            <a:fillRect/>
          </a:stretch>
        </p:blipFill>
        <p:spPr>
          <a:xfrm rot="591000">
            <a:off x="4643280" y="713880"/>
            <a:ext cx="4357440" cy="578628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40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714920" y="1143000"/>
            <a:ext cx="4285800" cy="4928760"/>
          </a:xfrm>
          <a:prstGeom prst="rect">
            <a:avLst/>
          </a:prstGeom>
          <a:ln w="88920">
            <a:solidFill>
              <a:srgbClr val="FFFFFF"/>
            </a:solidFill>
            <a:miter/>
          </a:ln>
        </p:spPr>
      </p:pic>
      <p:sp>
        <p:nvSpPr>
          <p:cNvPr id="141" name="CustomShape 2"/>
          <p:cNvSpPr/>
          <p:nvPr/>
        </p:nvSpPr>
        <p:spPr>
          <a:xfrm>
            <a:off x="285840" y="1238400"/>
            <a:ext cx="4857480" cy="48456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Хороши у нас игрушки: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Куклы, мишки и хлопушки,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С ними весело играть,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Но не надо забывать: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Игрушки </a:t>
            </a:r>
            <a:r>
              <a:rPr lang="ru-RU" sz="2400" i="1">
                <a:solidFill>
                  <a:srgbClr val="7030A0"/>
                </a:solidFill>
                <a:latin typeface="Calibri"/>
              </a:rPr>
              <a:t>–</a:t>
            </a:r>
            <a:r>
              <a:rPr lang="ru-RU" sz="2400" i="1">
                <a:solidFill>
                  <a:srgbClr val="7030A0"/>
                </a:solidFill>
                <a:latin typeface="Verdana"/>
              </a:rPr>
              <a:t> не люди,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Но все понимают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И очень не любят,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Когда их ломают.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Пусть игрушки дружат с нами,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Обижать мы их не станем,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Поиграем и потом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i="1">
                <a:solidFill>
                  <a:srgbClr val="7030A0"/>
                </a:solidFill>
                <a:latin typeface="Verdana"/>
              </a:rPr>
              <a:t>Все на место уберем.</a:t>
            </a:r>
            <a:endParaRPr/>
          </a:p>
        </p:txBody>
      </p:sp>
    </p:spTree>
  </p:cSld>
  <p:clrMapOvr>
    <a:masterClrMapping/>
  </p:clrMapOvr>
  <p:transition advTm="10000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5000">
                <a:solidFill>
                  <a:srgbClr val="04617B"/>
                </a:solidFill>
                <a:latin typeface="Calibri"/>
              </a:rPr>
              <a:t>                       Цели: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935000"/>
            <a:ext cx="8229240" cy="4389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4000" i="1">
                <a:solidFill>
                  <a:srgbClr val="00B0F0"/>
                </a:solidFill>
                <a:latin typeface="Constantia"/>
              </a:rPr>
              <a:t>Повышение экологической культуры подрастающего поколения;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4000" i="1">
                <a:solidFill>
                  <a:srgbClr val="00B0F0"/>
                </a:solidFill>
                <a:latin typeface="Constantia"/>
              </a:rPr>
              <a:t>Развитие умений и навыков вторичного использования бытового и производственного мусора.</a:t>
            </a:r>
            <a:endParaRPr/>
          </a:p>
        </p:txBody>
      </p:sp>
    </p:spTree>
  </p:cSld>
  <p:clrMapOvr>
    <a:masterClrMapping/>
  </p:clrMapOvr>
  <p:transition advTm="10000">
    <p:wipe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4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71320"/>
            <a:ext cx="4428720" cy="464328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  <p:pic>
        <p:nvPicPr>
          <p:cNvPr id="144" name="Picture 3"/>
          <p:cNvPicPr/>
          <p:nvPr/>
        </p:nvPicPr>
        <p:blipFill>
          <a:blip r:embed="rId3"/>
          <a:stretch>
            <a:fillRect/>
          </a:stretch>
        </p:blipFill>
        <p:spPr>
          <a:xfrm rot="672000">
            <a:off x="4951440" y="1702800"/>
            <a:ext cx="4192920" cy="464328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</p:spTree>
  </p:cSld>
  <p:clrMapOvr>
    <a:masterClrMapping/>
  </p:clrMapOvr>
  <p:transition advTm="10000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pic>
        <p:nvPicPr>
          <p:cNvPr id="14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42920" y="2000160"/>
            <a:ext cx="4142880" cy="464328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  <p:pic>
        <p:nvPicPr>
          <p:cNvPr id="147" name="Picture 3"/>
          <p:cNvPicPr/>
          <p:nvPr/>
        </p:nvPicPr>
        <p:blipFill>
          <a:blip r:embed="rId3"/>
          <a:stretch>
            <a:fillRect/>
          </a:stretch>
        </p:blipFill>
        <p:spPr>
          <a:xfrm rot="768600">
            <a:off x="4846320" y="602640"/>
            <a:ext cx="4311720" cy="464328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</p:spTree>
  </p:cSld>
  <p:clrMapOvr>
    <a:masterClrMapping/>
  </p:clrMapOvr>
  <p:transition advTm="5000"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457200" y="1935000"/>
            <a:ext cx="8229240" cy="4389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5400" b="1" i="1">
                <a:solidFill>
                  <a:srgbClr val="00B050"/>
                </a:solidFill>
                <a:latin typeface="Constantia"/>
              </a:rPr>
              <a:t>Спасибо за внимание!!!</a:t>
            </a:r>
            <a:endParaRPr/>
          </a:p>
        </p:txBody>
      </p:sp>
    </p:spTree>
  </p:cSld>
  <p:clrMapOvr>
    <a:masterClrMapping/>
  </p:clrMapOvr>
  <p:transition advTm="6000"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5000">
                <a:solidFill>
                  <a:srgbClr val="04617B"/>
                </a:solidFill>
                <a:latin typeface="Calibri"/>
              </a:rPr>
              <a:t>                     Задачи: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935000"/>
            <a:ext cx="8229240" cy="4389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4000" i="1">
                <a:solidFill>
                  <a:srgbClr val="92D050"/>
                </a:solidFill>
                <a:latin typeface="Constantia"/>
              </a:rPr>
              <a:t>Интеллектуальное  и творческое развитие дошкольников;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4000" i="1">
                <a:solidFill>
                  <a:srgbClr val="92D050"/>
                </a:solidFill>
                <a:latin typeface="Constantia"/>
              </a:rPr>
              <a:t>Развитие и воспитание у дошкольников бережного отношения к природным ценностям</a:t>
            </a:r>
            <a:endParaRPr/>
          </a:p>
        </p:txBody>
      </p:sp>
    </p:spTree>
  </p:cSld>
  <p:clrMapOvr>
    <a:masterClrMapping/>
  </p:clrMapOvr>
  <p:transition advTm="10000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18360" bIns="0" anchor="b"/>
          <a:lstStyle/>
          <a:p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1371600" y="5143680"/>
            <a:ext cx="6400440" cy="1213920"/>
          </a:xfrm>
          <a:prstGeom prst="rect">
            <a:avLst/>
          </a:prstGeom>
        </p:spPr>
        <p:txBody>
          <a:bodyPr lIns="0" rIns="18360"/>
          <a:lstStyle/>
          <a:p>
            <a:pPr>
              <a:lnSpc>
                <a:spcPct val="100000"/>
              </a:lnSpc>
            </a:pPr>
            <a:r>
              <a:rPr lang="ru-RU" sz="2600" b="1" i="1">
                <a:solidFill>
                  <a:srgbClr val="FF0000"/>
                </a:solidFill>
                <a:latin typeface="Constantia"/>
              </a:rPr>
              <a:t>Мебель для столовой в кукольный домик</a:t>
            </a:r>
            <a:endParaRPr/>
          </a:p>
        </p:txBody>
      </p:sp>
      <p:pic>
        <p:nvPicPr>
          <p:cNvPr id="100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40" y="0"/>
            <a:ext cx="8072280" cy="5071680"/>
          </a:xfrm>
          <a:prstGeom prst="rect">
            <a:avLst/>
          </a:prstGeom>
          <a:ln w="88920">
            <a:solidFill>
              <a:srgbClr val="FFFFFF"/>
            </a:solidFill>
            <a:miter/>
          </a:ln>
        </p:spPr>
      </p:pic>
    </p:spTree>
  </p:cSld>
  <p:clrMapOvr>
    <a:masterClrMapping/>
  </p:clrMapOvr>
  <p:transition advTm="10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5000" b="1">
                <a:solidFill>
                  <a:srgbClr val="FF0000"/>
                </a:solidFill>
                <a:latin typeface="Calibri"/>
              </a:rPr>
              <a:t>Что нам для этого понадобилось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457200" y="1935000"/>
            <a:ext cx="8229240" cy="4389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600">
                <a:solidFill>
                  <a:srgbClr val="000000"/>
                </a:solidFill>
                <a:latin typeface="Constantia"/>
              </a:rPr>
              <a:t>6-пластиковых  бутылки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600">
                <a:solidFill>
                  <a:srgbClr val="000000"/>
                </a:solidFill>
                <a:latin typeface="Constantia"/>
              </a:rPr>
              <a:t>Ножницы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600">
                <a:solidFill>
                  <a:srgbClr val="000000"/>
                </a:solidFill>
                <a:latin typeface="Constantia"/>
              </a:rPr>
              <a:t>Краска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600">
                <a:solidFill>
                  <a:srgbClr val="000000"/>
                </a:solidFill>
                <a:latin typeface="Constantia"/>
              </a:rPr>
              <a:t>Кусочек кружева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600">
                <a:solidFill>
                  <a:srgbClr val="000000"/>
                </a:solidFill>
                <a:latin typeface="Constantia"/>
              </a:rPr>
              <a:t>Клей «момент»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600">
                <a:solidFill>
                  <a:srgbClr val="000000"/>
                </a:solidFill>
                <a:latin typeface="Constantia"/>
              </a:rPr>
              <a:t>картон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 advTm="10000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5000">
                <a:solidFill>
                  <a:srgbClr val="04617B"/>
                </a:solidFill>
                <a:latin typeface="Calibri"/>
              </a:rPr>
              <a:t>Получились такие стульчики</a:t>
            </a:r>
            <a:endParaRPr/>
          </a:p>
        </p:txBody>
      </p:sp>
      <p:pic>
        <p:nvPicPr>
          <p:cNvPr id="10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00080" y="1928880"/>
            <a:ext cx="7071840" cy="4643280"/>
          </a:xfrm>
          <a:prstGeom prst="rect">
            <a:avLst/>
          </a:prstGeom>
          <a:ln w="63360">
            <a:solidFill>
              <a:srgbClr val="333333"/>
            </a:solidFill>
            <a:miter/>
          </a:ln>
        </p:spPr>
      </p:pic>
    </p:spTree>
  </p:cSld>
  <p:clrMapOvr>
    <a:masterClrMapping/>
  </p:clrMapOvr>
  <p:transition advTm="10000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4617B"/>
                </a:solidFill>
                <a:latin typeface="Calibri"/>
              </a:rPr>
              <a:t>Отмеряем от крышки вниз 2 см. и отрезаем.
Это у нас будет ножка.</a:t>
            </a:r>
            <a:endParaRPr/>
          </a:p>
        </p:txBody>
      </p:sp>
      <p:pic>
        <p:nvPicPr>
          <p:cNvPr id="106" name="Picture 2"/>
          <p:cNvPicPr/>
          <p:nvPr/>
        </p:nvPicPr>
        <p:blipFill>
          <a:blip r:embed="rId3"/>
          <a:stretch>
            <a:fillRect/>
          </a:stretch>
        </p:blipFill>
        <p:spPr>
          <a:xfrm rot="21258000">
            <a:off x="196200" y="2337120"/>
            <a:ext cx="4428720" cy="417600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  <p:pic>
        <p:nvPicPr>
          <p:cNvPr id="107" name="Picture 3"/>
          <p:cNvPicPr/>
          <p:nvPr/>
        </p:nvPicPr>
        <p:blipFill>
          <a:blip r:embed="rId4"/>
          <a:stretch>
            <a:fillRect/>
          </a:stretch>
        </p:blipFill>
        <p:spPr>
          <a:xfrm rot="961200">
            <a:off x="4714560" y="1857240"/>
            <a:ext cx="4285800" cy="4285800"/>
          </a:xfrm>
          <a:prstGeom prst="rect">
            <a:avLst/>
          </a:prstGeom>
          <a:ln w="190440">
            <a:solidFill>
              <a:srgbClr val="FFFFFF"/>
            </a:solidFill>
            <a:miter/>
          </a:ln>
        </p:spPr>
      </p:pic>
    </p:spTree>
  </p:cSld>
  <p:clrMapOvr>
    <a:masterClrMapping/>
  </p:clrMapOvr>
  <p:transition advTm="3000"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222516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2400">
                <a:solidFill>
                  <a:srgbClr val="04617B"/>
                </a:solidFill>
                <a:latin typeface="Calibri"/>
              </a:rPr>
              <a:t>Делаем столик. Отрезаем верхнюю часть пластиковой бутылки, примерно 15 см. от крышки. Я эту часть тоже оплавила утюгом. Вырезаем из картона две одинаковые части-столешницы любой формы.</a:t>
            </a:r>
            <a:r>
              <a:rPr lang="ru-RU" sz="2000">
                <a:solidFill>
                  <a:srgbClr val="04617B"/>
                </a:solidFill>
                <a:latin typeface="Calibri"/>
              </a:rPr>
              <a:t>
</a:t>
            </a:r>
            <a:endParaRPr/>
          </a:p>
        </p:txBody>
      </p:sp>
      <p:pic>
        <p:nvPicPr>
          <p:cNvPr id="10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000160" y="2286000"/>
            <a:ext cx="5071680" cy="4571640"/>
          </a:xfrm>
          <a:prstGeom prst="rect">
            <a:avLst/>
          </a:prstGeom>
          <a:ln w="76320">
            <a:solidFill>
              <a:srgbClr val="292929"/>
            </a:solidFill>
            <a:miter/>
          </a:ln>
        </p:spPr>
      </p:pic>
    </p:spTree>
  </p:cSld>
  <p:clrMapOvr>
    <a:masterClrMapping/>
  </p:clrMapOvr>
  <p:transition advTm="10000"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142920"/>
            <a:ext cx="8229240" cy="128556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ru-RU" sz="2400">
                <a:solidFill>
                  <a:srgbClr val="04617B"/>
                </a:solidFill>
                <a:latin typeface="Calibri"/>
              </a:rPr>
              <a:t>Теперь аккуратно по краю столешницы наносим клей.
Прикладываем к клею кружево и всё красим.
Столик готов</a:t>
            </a:r>
            <a:r>
              <a:rPr lang="ru-RU" sz="2000">
                <a:solidFill>
                  <a:srgbClr val="04617B"/>
                </a:solidFill>
                <a:latin typeface="Calibri"/>
              </a:rPr>
              <a:t>
</a:t>
            </a:r>
            <a:endParaRPr/>
          </a:p>
        </p:txBody>
      </p:sp>
      <p:pic>
        <p:nvPicPr>
          <p:cNvPr id="11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45560" y="1935000"/>
            <a:ext cx="5852160" cy="4389120"/>
          </a:xfrm>
          <a:prstGeom prst="rect">
            <a:avLst/>
          </a:prstGeom>
          <a:ln w="63360">
            <a:solidFill>
              <a:srgbClr val="333333"/>
            </a:solidFill>
            <a:miter/>
          </a:ln>
        </p:spPr>
      </p:pic>
    </p:spTree>
  </p:cSld>
  <p:clrMapOvr>
    <a:masterClrMapping/>
  </p:clrMapOvr>
  <p:transition advTm="10000">
    <p:plu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Экран (4:3)</PresentationFormat>
  <Paragraphs>43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Calibri</vt:lpstr>
      <vt:lpstr>Constantia</vt:lpstr>
      <vt:lpstr>DejaVu Sans</vt:lpstr>
      <vt:lpstr>StarSymbol</vt:lpstr>
      <vt:lpstr>Tahoma</vt:lpstr>
      <vt:lpstr>Times New Roman</vt:lpstr>
      <vt:lpstr>Verdana</vt:lpstr>
      <vt:lpstr>Wingdings 2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KDF</dc:creator>
  <cp:lastModifiedBy>KDF</cp:lastModifiedBy>
  <cp:revision>2</cp:revision>
  <dcterms:modified xsi:type="dcterms:W3CDTF">2017-09-20T17:33:28Z</dcterms:modified>
</cp:coreProperties>
</file>