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2"/>
  </p:notesMasterIdLst>
  <p:sldIdLst>
    <p:sldId id="290" r:id="rId2"/>
    <p:sldId id="279" r:id="rId3"/>
    <p:sldId id="257" r:id="rId4"/>
    <p:sldId id="260" r:id="rId5"/>
    <p:sldId id="258" r:id="rId6"/>
    <p:sldId id="261" r:id="rId7"/>
    <p:sldId id="281" r:id="rId8"/>
    <p:sldId id="291" r:id="rId9"/>
    <p:sldId id="292" r:id="rId10"/>
    <p:sldId id="294" r:id="rId11"/>
    <p:sldId id="293" r:id="rId12"/>
    <p:sldId id="295" r:id="rId13"/>
    <p:sldId id="271" r:id="rId14"/>
    <p:sldId id="272" r:id="rId15"/>
    <p:sldId id="275" r:id="rId16"/>
    <p:sldId id="287" r:id="rId17"/>
    <p:sldId id="296" r:id="rId18"/>
    <p:sldId id="276" r:id="rId19"/>
    <p:sldId id="278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6364" autoAdjust="0"/>
  </p:normalViewPr>
  <p:slideViewPr>
    <p:cSldViewPr>
      <p:cViewPr varScale="1">
        <p:scale>
          <a:sx n="59" d="100"/>
          <a:sy n="59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7F85B-9255-4476-8A29-8FEDF98FAF3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F54B-35D3-4A75-9D40-7E22C5CE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54B-35D3-4A75-9D40-7E22C5CEAF6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776864" cy="1150367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Урок русского языка в 5 классе на тему «Падеж имён существительных»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578080" cy="990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Подготовила: Постнова Валентина Викторовна,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ГБОУ СОШ с. Екатериновка м. р. Приволжский</a:t>
            </a:r>
          </a:p>
        </p:txBody>
      </p:sp>
    </p:spTree>
    <p:extLst>
      <p:ext uri="{BB962C8B-B14F-4D97-AF65-F5344CB8AC3E}">
        <p14:creationId xmlns:p14="http://schemas.microsoft.com/office/powerpoint/2010/main" val="858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72808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Винительный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4. </a:t>
            </a:r>
            <a:r>
              <a:rPr lang="ru-RU" sz="4800" dirty="0"/>
              <a:t>Жизнь дана </a:t>
            </a:r>
            <a:r>
              <a:rPr lang="ru-RU" sz="4800" i="1" dirty="0"/>
              <a:t>на</a:t>
            </a:r>
            <a:r>
              <a:rPr lang="ru-RU" sz="4800" dirty="0"/>
              <a:t> добрые </a:t>
            </a:r>
            <a:r>
              <a:rPr lang="ru-RU" sz="4800" i="1" dirty="0"/>
              <a:t>дела. </a:t>
            </a:r>
            <a:r>
              <a:rPr lang="ru-RU" sz="4800" dirty="0"/>
              <a:t>(В. п</a:t>
            </a:r>
            <a:r>
              <a:rPr lang="ru-RU" sz="4800" dirty="0" smtClean="0"/>
              <a:t>.)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163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1296144"/>
          </a:xfrm>
        </p:spPr>
        <p:txBody>
          <a:bodyPr/>
          <a:lstStyle/>
          <a:p>
            <a:pPr algn="ctr"/>
            <a:r>
              <a:rPr lang="ru-RU" dirty="0" smtClean="0"/>
              <a:t>Творительный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5. </a:t>
            </a:r>
            <a:r>
              <a:rPr lang="ru-RU" sz="4800" i="1" dirty="0"/>
              <a:t>Языком</a:t>
            </a:r>
            <a:r>
              <a:rPr lang="ru-RU" sz="4800" dirty="0"/>
              <a:t> не спеши, а </a:t>
            </a:r>
            <a:r>
              <a:rPr lang="ru-RU" sz="4800" i="1" dirty="0"/>
              <a:t>делами </a:t>
            </a:r>
            <a:r>
              <a:rPr lang="ru-RU" sz="4800" dirty="0"/>
              <a:t>не смеши. (Т. п</a:t>
            </a:r>
            <a:r>
              <a:rPr lang="ru-RU" sz="4800" dirty="0" smtClean="0"/>
              <a:t>.)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8183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024136"/>
          </a:xfrm>
        </p:spPr>
        <p:txBody>
          <a:bodyPr/>
          <a:lstStyle/>
          <a:p>
            <a:pPr algn="ctr"/>
            <a:r>
              <a:rPr lang="ru-RU" dirty="0" smtClean="0"/>
              <a:t>Предложный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6. И умён, и крепок, и </a:t>
            </a:r>
            <a:r>
              <a:rPr lang="ru-RU" sz="5400" i="1" dirty="0"/>
              <a:t>в</a:t>
            </a:r>
            <a:r>
              <a:rPr lang="ru-RU" sz="5400" dirty="0"/>
              <a:t> </a:t>
            </a:r>
            <a:r>
              <a:rPr lang="ru-RU" sz="5400" i="1" dirty="0"/>
              <a:t>деле</a:t>
            </a:r>
            <a:r>
              <a:rPr lang="ru-RU" sz="5400" dirty="0"/>
              <a:t> гож</a:t>
            </a:r>
            <a:r>
              <a:rPr lang="ru-RU" sz="5400" dirty="0" smtClean="0"/>
              <a:t>.</a:t>
            </a: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5566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17108"/>
              </p:ext>
            </p:extLst>
          </p:nvPr>
        </p:nvGraphicFramePr>
        <p:xfrm>
          <a:off x="1071539" y="857232"/>
          <a:ext cx="7077717" cy="5795048"/>
        </p:xfrm>
        <a:graphic>
          <a:graphicData uri="http://schemas.openxmlformats.org/drawingml/2006/table">
            <a:tbl>
              <a:tblPr/>
              <a:tblGrid>
                <a:gridCol w="2143139"/>
                <a:gridCol w="2143140"/>
                <a:gridCol w="2791438"/>
              </a:tblGrid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Падежи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Вопросы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Предлоги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И.п.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Кто? Что?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Предлогов  не  имеет.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Р.п.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Кого? Чего?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у, из, до, с, без, для, около, вокруг 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Д.п.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Кому? Чему?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к, по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В.п.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Кого? Что?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на, за, под, через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Т.п.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Кем? Чем?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под, над, за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П.п.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О ком?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Arial"/>
                        </a:rPr>
                        <a:t> О чем?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95"/>
                        </a:spcBef>
                        <a:spcAft>
                          <a:spcPts val="495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, об,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Arial"/>
                        </a:rPr>
                        <a:t>в, 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7000924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Не все падежи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имеют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предлоги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Физминутка</a:t>
            </a:r>
            <a:r>
              <a:rPr lang="ru-RU" sz="4000" b="1" dirty="0"/>
              <a:t> «Падежи».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Именительный подпрыгнул,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А Родительный летал.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Дательный полез на горку,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А Винительный устал.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Наш Творительный поплавал,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А Предложный убежал.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Падежи нам все нужны-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при этом все важны.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781800" cy="16002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Не путать Именительный и Винительный падежи вам поможет «кукла»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4" y="249289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2492896"/>
            <a:ext cx="4320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В. п.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Мы увидели облако (куклу). 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Луна (кукла) озарила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степь (куклу).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Какой </a:t>
            </a:r>
            <a:r>
              <a:rPr lang="ru-RU" sz="2800" dirty="0"/>
              <a:t>вопрос, кроме падежного, можно задавать к существительному в </a:t>
            </a:r>
            <a:r>
              <a:rPr lang="ru-RU" sz="2800" dirty="0" smtClean="0"/>
              <a:t>данных предложениях?</a:t>
            </a:r>
            <a:endParaRPr lang="ru-RU" sz="2800" dirty="0"/>
          </a:p>
          <a:p>
            <a:r>
              <a:rPr lang="ru-RU" sz="3600" i="1" dirty="0" smtClean="0"/>
              <a:t>В </a:t>
            </a:r>
            <a:r>
              <a:rPr lang="ru-RU" sz="3600" i="1" dirty="0"/>
              <a:t>школу </a:t>
            </a:r>
            <a:r>
              <a:rPr lang="ru-RU" sz="3600" dirty="0"/>
              <a:t>мы пришли вместе.</a:t>
            </a:r>
          </a:p>
          <a:p>
            <a:endParaRPr lang="ru-RU" sz="3600" dirty="0" smtClean="0"/>
          </a:p>
          <a:p>
            <a:r>
              <a:rPr lang="ru-RU" sz="3600" i="1" dirty="0" smtClean="0"/>
              <a:t>На </a:t>
            </a:r>
            <a:r>
              <a:rPr lang="ru-RU" sz="3600" i="1" dirty="0"/>
              <a:t>дачу </a:t>
            </a:r>
            <a:r>
              <a:rPr lang="ru-RU" sz="3600" dirty="0"/>
              <a:t>приехали поздно.</a:t>
            </a:r>
          </a:p>
          <a:p>
            <a:endParaRPr lang="ru-RU" sz="3600" dirty="0" smtClean="0"/>
          </a:p>
          <a:p>
            <a:r>
              <a:rPr lang="ru-RU" sz="3600" dirty="0" smtClean="0"/>
              <a:t>Мы </a:t>
            </a:r>
            <a:r>
              <a:rPr lang="ru-RU" sz="3600" dirty="0"/>
              <a:t>провожали брата </a:t>
            </a:r>
            <a:r>
              <a:rPr lang="ru-RU" sz="3600" i="1" dirty="0"/>
              <a:t>на Урал</a:t>
            </a:r>
            <a:r>
              <a:rPr lang="ru-RU" sz="3600" dirty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Письмо </a:t>
            </a:r>
            <a:r>
              <a:rPr lang="ru-RU" sz="3600" i="1" dirty="0"/>
              <a:t>в Псков </a:t>
            </a:r>
            <a:r>
              <a:rPr lang="ru-RU" sz="3600" dirty="0"/>
              <a:t>оправили вчера</a:t>
            </a:r>
            <a:r>
              <a:rPr lang="ru-RU" sz="3600" dirty="0" smtClean="0"/>
              <a:t>.</a:t>
            </a:r>
          </a:p>
          <a:p>
            <a:r>
              <a:rPr lang="ru-RU" sz="2800" dirty="0" smtClean="0"/>
              <a:t> -   Замените </a:t>
            </a:r>
            <a:r>
              <a:rPr lang="ru-RU" sz="2800" dirty="0"/>
              <a:t>глаголы в данных предложениях  антонимами. Что ещё изменится?</a:t>
            </a:r>
          </a:p>
        </p:txBody>
      </p:sp>
    </p:spTree>
    <p:extLst>
      <p:ext uri="{BB962C8B-B14F-4D97-AF65-F5344CB8AC3E}">
        <p14:creationId xmlns:p14="http://schemas.microsoft.com/office/powerpoint/2010/main" val="27233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352928" cy="54476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Из школы </a:t>
            </a:r>
            <a:r>
              <a:rPr lang="ru-RU" sz="3600" dirty="0"/>
              <a:t>мы </a:t>
            </a:r>
            <a:r>
              <a:rPr lang="ru-RU" sz="3600" dirty="0" smtClean="0"/>
              <a:t>ушли </a:t>
            </a:r>
            <a:r>
              <a:rPr lang="ru-RU" sz="3600" dirty="0"/>
              <a:t>вместе.</a:t>
            </a:r>
          </a:p>
          <a:p>
            <a:endParaRPr lang="ru-RU" sz="3600" dirty="0"/>
          </a:p>
          <a:p>
            <a:r>
              <a:rPr lang="ru-RU" sz="3600" b="1" i="1" dirty="0" smtClean="0"/>
              <a:t>С  дачи </a:t>
            </a:r>
            <a:r>
              <a:rPr lang="ru-RU" sz="3600" dirty="0"/>
              <a:t>у</a:t>
            </a:r>
            <a:r>
              <a:rPr lang="ru-RU" sz="3600" dirty="0" smtClean="0"/>
              <a:t>ехали </a:t>
            </a:r>
            <a:r>
              <a:rPr lang="ru-RU" sz="3600" dirty="0"/>
              <a:t>поздно.</a:t>
            </a:r>
          </a:p>
          <a:p>
            <a:endParaRPr lang="ru-RU" sz="3600" dirty="0"/>
          </a:p>
          <a:p>
            <a:r>
              <a:rPr lang="ru-RU" sz="3600" dirty="0"/>
              <a:t>Мы </a:t>
            </a:r>
            <a:r>
              <a:rPr lang="ru-RU" sz="3600" dirty="0" smtClean="0"/>
              <a:t>встречали </a:t>
            </a:r>
            <a:r>
              <a:rPr lang="ru-RU" sz="3600" dirty="0"/>
              <a:t>брата </a:t>
            </a:r>
            <a:r>
              <a:rPr lang="ru-RU" sz="3600" b="1" i="1" dirty="0"/>
              <a:t>с</a:t>
            </a:r>
            <a:r>
              <a:rPr lang="ru-RU" sz="3600" b="1" i="1" dirty="0" smtClean="0"/>
              <a:t> Урала</a:t>
            </a:r>
            <a:r>
              <a:rPr lang="ru-RU" sz="3600" dirty="0" smtClean="0"/>
              <a:t>.</a:t>
            </a:r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Письмо </a:t>
            </a:r>
            <a:r>
              <a:rPr lang="ru-RU" sz="3600" b="1" i="1" dirty="0" smtClean="0"/>
              <a:t>из Пскова </a:t>
            </a:r>
            <a:r>
              <a:rPr lang="ru-RU" sz="3600" dirty="0" smtClean="0"/>
              <a:t>с получили вчера.                </a:t>
            </a:r>
          </a:p>
          <a:p>
            <a:r>
              <a:rPr lang="ru-RU" sz="3600" dirty="0" smtClean="0"/>
              <a:t>               ВЫБОР ПРЕДЛОГОВ</a:t>
            </a:r>
            <a:endParaRPr lang="ru-RU" sz="3600" dirty="0"/>
          </a:p>
          <a:p>
            <a:r>
              <a:rPr lang="ru-RU" sz="6000" dirty="0" smtClean="0"/>
              <a:t>С – НА           </a:t>
            </a:r>
            <a:r>
              <a:rPr lang="ru-RU" dirty="0" smtClean="0"/>
              <a:t>.</a:t>
            </a:r>
            <a:r>
              <a:rPr lang="ru-RU" sz="5400" dirty="0" smtClean="0"/>
              <a:t>В - ИЗ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Домашнее задание:</a:t>
            </a:r>
            <a:r>
              <a:rPr lang="ru-RU" sz="4000" dirty="0" smtClean="0"/>
              <a:t>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3200" b="1" dirty="0"/>
              <a:t>С. 64 </a:t>
            </a:r>
            <a:r>
              <a:rPr lang="ru-RU" sz="3200" dirty="0"/>
              <a:t>–запомнить правило; </a:t>
            </a:r>
            <a:endParaRPr lang="ru-RU" sz="3200" dirty="0" smtClean="0"/>
          </a:p>
          <a:p>
            <a:pPr algn="ctr"/>
            <a:r>
              <a:rPr lang="ru-RU" sz="3200" b="1" dirty="0" smtClean="0"/>
              <a:t>1 </a:t>
            </a:r>
            <a:r>
              <a:rPr lang="ru-RU" sz="3200" b="1" dirty="0"/>
              <a:t>ряд </a:t>
            </a:r>
            <a:r>
              <a:rPr lang="ru-RU" sz="3200" dirty="0"/>
              <a:t>– упражнение</a:t>
            </a:r>
            <a:r>
              <a:rPr lang="ru-RU" sz="3200" b="1" dirty="0"/>
              <a:t> 531 </a:t>
            </a:r>
            <a:r>
              <a:rPr lang="ru-RU" sz="3200" dirty="0"/>
              <a:t>(определяем падежи, в скобках записываем смысловые вопросы к существительному); </a:t>
            </a:r>
            <a:endParaRPr lang="ru-RU" sz="3200" dirty="0" smtClean="0"/>
          </a:p>
          <a:p>
            <a:pPr algn="ctr"/>
            <a:r>
              <a:rPr lang="ru-RU" sz="3200" b="1" dirty="0" smtClean="0"/>
              <a:t>2 </a:t>
            </a:r>
            <a:r>
              <a:rPr lang="ru-RU" sz="3200" b="1" dirty="0"/>
              <a:t>ряд </a:t>
            </a:r>
            <a:r>
              <a:rPr lang="ru-RU" sz="3200" dirty="0"/>
              <a:t>– упражнение</a:t>
            </a:r>
            <a:r>
              <a:rPr lang="ru-RU" sz="3200" b="1" dirty="0"/>
              <a:t> 532 </a:t>
            </a:r>
            <a:r>
              <a:rPr lang="ru-RU" sz="3200" dirty="0"/>
              <a:t>(определяем падежи и синтаксическую роль имён </a:t>
            </a:r>
            <a:r>
              <a:rPr lang="ru-RU" sz="3200" dirty="0" err="1"/>
              <a:t>сушествительных</a:t>
            </a:r>
            <a:r>
              <a:rPr lang="ru-RU" sz="3200" dirty="0"/>
              <a:t> в винительном падеже)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29" y="530679"/>
            <a:ext cx="7358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Орфографическая пятиминутка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Проверяем!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00175"/>
            <a:ext cx="77153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/>
          </a:p>
          <a:p>
            <a:pPr algn="ctr"/>
            <a:r>
              <a:rPr lang="ru-RU" sz="5400" b="1" dirty="0" smtClean="0"/>
              <a:t>Растение, шёпот, местность, брошюра, цифра, цыган, пчёлка, циркуль, опасность</a:t>
            </a:r>
            <a:r>
              <a:rPr lang="ru-RU" sz="4000" b="1" dirty="0" smtClean="0"/>
              <a:t>.</a:t>
            </a:r>
          </a:p>
          <a:p>
            <a:pPr algn="ctr"/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7" y="1928802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Спасибо за урок!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0"/>
            <a:ext cx="6781800" cy="16002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45291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221491" cy="22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744320"/>
            <a:ext cx="703852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ct val="20000"/>
              </a:spcBef>
              <a:buClr>
                <a:srgbClr val="2DA2BF"/>
              </a:buClr>
            </a:pPr>
            <a:r>
              <a:rPr lang="ru-RU" sz="2400" dirty="0">
                <a:solidFill>
                  <a:srgbClr val="464646"/>
                </a:solidFill>
              </a:rPr>
              <a:t>Дома все с восторгом рассматривали подарок Коле</a:t>
            </a:r>
            <a:r>
              <a:rPr lang="ru-RU" sz="2400" dirty="0" smtClean="0">
                <a:solidFill>
                  <a:srgbClr val="464646"/>
                </a:solidFill>
              </a:rPr>
              <a:t>.  =</a:t>
            </a:r>
            <a:endParaRPr lang="ru-RU" sz="2400" dirty="0">
              <a:solidFill>
                <a:srgbClr val="464646"/>
              </a:solidFill>
            </a:endParaRPr>
          </a:p>
          <a:p>
            <a:pPr marL="82296" lvl="0">
              <a:spcBef>
                <a:spcPct val="20000"/>
              </a:spcBef>
              <a:buClr>
                <a:srgbClr val="2DA2BF"/>
              </a:buClr>
            </a:pPr>
            <a:r>
              <a:rPr lang="ru-RU" sz="2400" dirty="0">
                <a:solidFill>
                  <a:srgbClr val="464646"/>
                </a:solidFill>
              </a:rPr>
              <a:t>Подарок (кому?) Коле.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1048"/>
            <a:ext cx="732109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ct val="20000"/>
              </a:spcBef>
              <a:buClr>
                <a:srgbClr val="2DA2BF"/>
              </a:buClr>
            </a:pPr>
            <a:r>
              <a:rPr lang="ru-RU" sz="2400" dirty="0">
                <a:solidFill>
                  <a:srgbClr val="464646"/>
                </a:solidFill>
              </a:rPr>
              <a:t>Дома все с восторгом рассматривали подарок Коли. = </a:t>
            </a:r>
            <a:endParaRPr lang="ru-RU" sz="2400" dirty="0" smtClean="0">
              <a:solidFill>
                <a:srgbClr val="464646"/>
              </a:solidFill>
            </a:endParaRPr>
          </a:p>
          <a:p>
            <a:pPr marL="82296" lvl="0">
              <a:spcBef>
                <a:spcPct val="20000"/>
              </a:spcBef>
              <a:buClr>
                <a:srgbClr val="2DA2BF"/>
              </a:buClr>
            </a:pPr>
            <a:endParaRPr lang="ru-RU" sz="2400" dirty="0">
              <a:solidFill>
                <a:srgbClr val="464646"/>
              </a:solidFill>
            </a:endParaRPr>
          </a:p>
          <a:p>
            <a:pPr marL="82296" lvl="0">
              <a:spcBef>
                <a:spcPct val="20000"/>
              </a:spcBef>
              <a:buClr>
                <a:srgbClr val="2DA2BF"/>
              </a:buClr>
            </a:pPr>
            <a:r>
              <a:rPr lang="ru-RU" sz="2400" dirty="0" smtClean="0">
                <a:solidFill>
                  <a:srgbClr val="464646"/>
                </a:solidFill>
              </a:rPr>
              <a:t>Подарок </a:t>
            </a:r>
            <a:r>
              <a:rPr lang="ru-RU" sz="2400" dirty="0">
                <a:solidFill>
                  <a:srgbClr val="464646"/>
                </a:solidFill>
              </a:rPr>
              <a:t>(от кого) от Коли.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82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362" y="685800"/>
            <a:ext cx="3583076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5013176"/>
            <a:ext cx="6336704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СЕГОДНЯ  НА УРОКЕ</a:t>
            </a:r>
            <a:endParaRPr lang="ru-RU" sz="4800" dirty="0"/>
          </a:p>
        </p:txBody>
      </p:sp>
      <p:pic>
        <p:nvPicPr>
          <p:cNvPr id="7" name="Рисунок 6" descr="7d7edc91d3ad891c700fefce39d8df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2143140" cy="2352668"/>
          </a:xfrm>
          <a:prstGeom prst="rect">
            <a:avLst/>
          </a:prstGeom>
        </p:spPr>
      </p:pic>
      <p:pic>
        <p:nvPicPr>
          <p:cNvPr id="5" name="Рисунок 4" descr="7d7edc91d3ad891c700fefce39d8df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643182"/>
            <a:ext cx="1928826" cy="192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3088" y="836712"/>
            <a:ext cx="6467668" cy="470898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Падеж </a:t>
            </a:r>
          </a:p>
          <a:p>
            <a:pPr algn="ctr"/>
            <a:endParaRPr lang="ru-RU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имен </a:t>
            </a:r>
          </a:p>
          <a:p>
            <a:pPr algn="ctr"/>
            <a:endParaRPr lang="ru-RU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существительных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103" y="2348880"/>
            <a:ext cx="73581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 </a:t>
            </a:r>
          </a:p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3200" dirty="0" smtClean="0"/>
              <a:t>1. Знать падежи </a:t>
            </a:r>
            <a:r>
              <a:rPr lang="ru-RU" sz="3200" dirty="0"/>
              <a:t>и вопросы к ним.</a:t>
            </a:r>
            <a:endParaRPr lang="ru-RU" sz="3200" dirty="0" smtClean="0"/>
          </a:p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3200" dirty="0" smtClean="0"/>
              <a:t>2</a:t>
            </a:r>
            <a:r>
              <a:rPr lang="ru-RU" sz="3200" dirty="0" smtClean="0"/>
              <a:t>. Уметь определять падеж имен существительных.</a:t>
            </a:r>
          </a:p>
          <a:p>
            <a:pPr algn="ctr">
              <a:buNone/>
            </a:pPr>
            <a:r>
              <a:rPr lang="ru-RU" sz="3200" dirty="0" smtClean="0"/>
              <a:t>3. Правильно употреблять предлоги с существительными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37220" y="1052736"/>
            <a:ext cx="4673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</a:rPr>
              <a:t>Задачи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28792" cy="952128"/>
          </a:xfrm>
        </p:spPr>
        <p:txBody>
          <a:bodyPr/>
          <a:lstStyle/>
          <a:p>
            <a:pPr algn="ctr"/>
            <a:r>
              <a:rPr lang="ru-RU" dirty="0" smtClean="0"/>
              <a:t>Именительный падеж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11560" y="206084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1500" dirty="0" smtClean="0">
                <a:solidFill>
                  <a:prstClr val="black"/>
                </a:solidFill>
              </a:rPr>
              <a:t>  </a:t>
            </a:r>
            <a:r>
              <a:rPr lang="ru-RU" sz="5400" dirty="0" smtClean="0">
                <a:solidFill>
                  <a:prstClr val="black"/>
                </a:solidFill>
              </a:rPr>
              <a:t>1. 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r>
              <a:rPr lang="ru-RU" sz="5400" u="sng" dirty="0">
                <a:solidFill>
                  <a:prstClr val="black"/>
                </a:solidFill>
              </a:rPr>
              <a:t>Дело</a:t>
            </a:r>
            <a:r>
              <a:rPr lang="ru-RU" sz="5400" dirty="0">
                <a:solidFill>
                  <a:prstClr val="black"/>
                </a:solidFill>
              </a:rPr>
              <a:t>  шуток не любит.</a:t>
            </a:r>
            <a:br>
              <a:rPr lang="ru-RU" sz="5400" dirty="0">
                <a:solidFill>
                  <a:prstClr val="black"/>
                </a:solidFill>
              </a:rPr>
            </a:br>
            <a:r>
              <a:rPr lang="ru-RU" sz="5400" dirty="0">
                <a:solidFill>
                  <a:prstClr val="black"/>
                </a:solidFill>
              </a:rPr>
              <a:t/>
            </a:r>
            <a:br>
              <a:rPr lang="ru-RU" sz="5400" dirty="0">
                <a:solidFill>
                  <a:prstClr val="black"/>
                </a:solidFill>
              </a:rPr>
            </a:br>
            <a:r>
              <a:rPr lang="ru-RU" sz="5400" u="sng" dirty="0">
                <a:solidFill>
                  <a:prstClr val="black"/>
                </a:solidFill>
              </a:rPr>
              <a:t>Дела</a:t>
            </a:r>
            <a:r>
              <a:rPr lang="ru-RU" sz="5400" dirty="0">
                <a:solidFill>
                  <a:prstClr val="black"/>
                </a:solidFill>
              </a:rPr>
              <a:t> как сажа бела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060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687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2</a:t>
            </a:r>
            <a:r>
              <a:rPr lang="ru-RU" sz="5400" dirty="0" smtClean="0">
                <a:solidFill>
                  <a:schemeClr val="tx1"/>
                </a:solidFill>
              </a:rPr>
              <a:t>. </a:t>
            </a:r>
            <a:r>
              <a:rPr lang="ru-RU" sz="4400" dirty="0" smtClean="0">
                <a:solidFill>
                  <a:schemeClr val="tx1"/>
                </a:solidFill>
              </a:rPr>
              <a:t>От </a:t>
            </a:r>
            <a:r>
              <a:rPr lang="ru-RU" sz="4400" dirty="0">
                <a:solidFill>
                  <a:schemeClr val="tx1"/>
                </a:solidFill>
              </a:rPr>
              <a:t>слова </a:t>
            </a:r>
            <a:r>
              <a:rPr lang="ru-RU" sz="4400" i="1" dirty="0">
                <a:solidFill>
                  <a:schemeClr val="tx1"/>
                </a:solidFill>
              </a:rPr>
              <a:t>до </a:t>
            </a:r>
            <a:r>
              <a:rPr lang="ru-RU" sz="4400" i="1" dirty="0" smtClean="0">
                <a:solidFill>
                  <a:schemeClr val="tx1"/>
                </a:solidFill>
              </a:rPr>
              <a:t>дела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целая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верста</a:t>
            </a:r>
            <a:r>
              <a:rPr lang="ru-RU" sz="4400" dirty="0">
                <a:solidFill>
                  <a:schemeClr val="tx1"/>
                </a:solidFill>
              </a:rPr>
              <a:t>.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Всех</a:t>
            </a:r>
            <a:r>
              <a:rPr lang="ru-RU" sz="4400" i="1" dirty="0">
                <a:solidFill>
                  <a:schemeClr val="tx1"/>
                </a:solidFill>
              </a:rPr>
              <a:t> дел </a:t>
            </a:r>
            <a:r>
              <a:rPr lang="ru-RU" sz="4400" dirty="0">
                <a:solidFill>
                  <a:schemeClr val="tx1"/>
                </a:solidFill>
              </a:rPr>
              <a:t>не переделаешь. 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9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Дательный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90384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3. </a:t>
            </a:r>
            <a:r>
              <a:rPr lang="ru-RU" sz="4800" i="1" dirty="0"/>
              <a:t>По</a:t>
            </a:r>
            <a:r>
              <a:rPr lang="ru-RU" sz="4800" dirty="0"/>
              <a:t> твоим </a:t>
            </a:r>
            <a:r>
              <a:rPr lang="ru-RU" sz="4800" i="1" dirty="0"/>
              <a:t>делам</a:t>
            </a:r>
            <a:r>
              <a:rPr lang="ru-RU" sz="4800" dirty="0"/>
              <a:t> о тебе судят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r>
              <a:rPr lang="ru-RU" sz="4800" dirty="0"/>
              <a:t/>
            </a:r>
            <a:br>
              <a:rPr lang="ru-RU" sz="4800" dirty="0"/>
            </a:br>
            <a:r>
              <a:rPr lang="ru-RU" sz="4800" i="1" dirty="0"/>
              <a:t>Делу</a:t>
            </a:r>
            <a:r>
              <a:rPr lang="ru-RU" sz="4800" dirty="0"/>
              <a:t> время, потехе час. </a:t>
            </a: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1614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272</TotalTime>
  <Words>464</Words>
  <Application>Microsoft Office PowerPoint</Application>
  <PresentationFormat>Экран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Урок русского языка в 5 классе на тему «Падеж имён существительных»</vt:lpstr>
      <vt:lpstr>Презентация PowerPoint</vt:lpstr>
      <vt:lpstr> </vt:lpstr>
      <vt:lpstr>            СЕГОДНЯ  НА УРОКЕ</vt:lpstr>
      <vt:lpstr>Презентация PowerPoint</vt:lpstr>
      <vt:lpstr>Презентация PowerPoint</vt:lpstr>
      <vt:lpstr>Именительный падеж</vt:lpstr>
      <vt:lpstr>Родительный падеж</vt:lpstr>
      <vt:lpstr>Дательный падеж</vt:lpstr>
      <vt:lpstr>Винительный падеж</vt:lpstr>
      <vt:lpstr>Творительный падеж</vt:lpstr>
      <vt:lpstr>Предложный падеж</vt:lpstr>
      <vt:lpstr>Презентация PowerPoint</vt:lpstr>
      <vt:lpstr>Презентация PowerPoint</vt:lpstr>
      <vt:lpstr>Физминутка «Падежи». Именительный подпрыгнул, А Родительный летал. Дательный полез на горку, А Винительный устал. Наш Творительный поплавал, А Предложный убежал. Падежи нам все нужны- И при этом все важны.  </vt:lpstr>
      <vt:lpstr>Не путать Именительный и Винительный падежи вам поможет «кукла»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Оттепель, белизна, синева, бирюза, коралл, береза, солнце, вершина, освещение, оттенки.  </dc:title>
  <dc:creator>School-70</dc:creator>
  <cp:lastModifiedBy>Валентина Викторовна</cp:lastModifiedBy>
  <cp:revision>34</cp:revision>
  <dcterms:created xsi:type="dcterms:W3CDTF">2014-10-19T10:43:15Z</dcterms:created>
  <dcterms:modified xsi:type="dcterms:W3CDTF">2016-02-01T18:25:44Z</dcterms:modified>
</cp:coreProperties>
</file>